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3" r:id="rId2"/>
    <p:sldId id="274" r:id="rId3"/>
    <p:sldId id="266" r:id="rId4"/>
    <p:sldId id="265" r:id="rId5"/>
    <p:sldId id="268" r:id="rId6"/>
    <p:sldId id="269" r:id="rId7"/>
    <p:sldId id="270" r:id="rId8"/>
    <p:sldId id="287" r:id="rId9"/>
    <p:sldId id="276" r:id="rId10"/>
    <p:sldId id="277" r:id="rId11"/>
    <p:sldId id="272" r:id="rId12"/>
    <p:sldId id="278" r:id="rId13"/>
    <p:sldId id="283" r:id="rId14"/>
    <p:sldId id="284" r:id="rId15"/>
    <p:sldId id="285" r:id="rId16"/>
    <p:sldId id="286" r:id="rId17"/>
    <p:sldId id="288" r:id="rId18"/>
    <p:sldId id="281" r:id="rId19"/>
    <p:sldId id="282" r:id="rId20"/>
    <p:sldId id="279" r:id="rId21"/>
    <p:sldId id="280"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E4ECB2"/>
    <a:srgbClr val="0000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97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22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229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4EB50371-FCB9-4101-96D6-36FCE7BD254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F2D85E-6792-430A-962A-383C450E263A}" type="slidenum">
              <a:rPr lang="en-US"/>
              <a:pPr/>
              <a:t>3</a:t>
            </a:fld>
            <a:endParaRPr lang="en-US"/>
          </a:p>
        </p:txBody>
      </p:sp>
      <p:sp>
        <p:nvSpPr>
          <p:cNvPr id="15362" name="Rectangle 2"/>
          <p:cNvSpPr>
            <a:spLocks noRot="1" noChangeArrowheads="1" noTextEdit="1"/>
          </p:cNvSpPr>
          <p:nvPr>
            <p:ph type="sldImg"/>
          </p:nvPr>
        </p:nvSpPr>
        <p:spPr>
          <a:xfrm>
            <a:off x="590550" y="0"/>
            <a:ext cx="5791200" cy="4343400"/>
          </a:xfrm>
          <a:ln/>
        </p:spPr>
      </p:sp>
      <p:sp>
        <p:nvSpPr>
          <p:cNvPr id="15363" name="Rectangle 3"/>
          <p:cNvSpPr>
            <a:spLocks noGrp="1" noChangeArrowheads="1"/>
          </p:cNvSpPr>
          <p:nvPr>
            <p:ph type="body" idx="1"/>
          </p:nvPr>
        </p:nvSpPr>
        <p:spPr>
          <a:xfrm>
            <a:off x="914400" y="4343400"/>
            <a:ext cx="5029200" cy="4114800"/>
          </a:xfrm>
        </p:spPr>
        <p:txBody>
          <a:bodyPr/>
          <a:lstStyle/>
          <a:p>
            <a:r>
              <a:rPr lang="en-US"/>
              <a:t>TEKS: Social Studies – </a:t>
            </a:r>
          </a:p>
          <a:p>
            <a:r>
              <a:rPr lang="en-US"/>
              <a:t>6.22 (A), </a:t>
            </a:r>
            <a:r>
              <a:rPr lang="en-US">
                <a:cs typeface="Times New Roman" pitchFamily="18" charset="0"/>
              </a:rPr>
              <a:t>Using social studies terminology correctly</a:t>
            </a:r>
            <a:r>
              <a:rPr lang="en-US"/>
              <a:t> </a:t>
            </a:r>
          </a:p>
          <a:p>
            <a:endParaRPr lang="en-US"/>
          </a:p>
          <a:p>
            <a:r>
              <a:rPr lang="en-US"/>
              <a:t>7.22 (A), 8.31 (A)</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7BB10C-5337-47CD-A3B2-DAFCF2AAD724}" type="slidenum">
              <a:rPr lang="en-US"/>
              <a:pPr/>
              <a:t>20</a:t>
            </a:fld>
            <a:endParaRPr lang="en-US"/>
          </a:p>
        </p:txBody>
      </p:sp>
      <p:sp>
        <p:nvSpPr>
          <p:cNvPr id="45058" name="Rectangle 2"/>
          <p:cNvSpPr>
            <a:spLocks noRo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E770AC-C2FC-4E2F-9012-BFE93E1D3770}" type="slidenum">
              <a:rPr lang="en-US"/>
              <a:pPr/>
              <a:t>21</a:t>
            </a:fld>
            <a:endParaRPr lang="en-US"/>
          </a:p>
        </p:txBody>
      </p:sp>
      <p:sp>
        <p:nvSpPr>
          <p:cNvPr id="47106" name="Rectangle 2"/>
          <p:cNvSpPr>
            <a:spLocks noRo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278075-B4E1-4ED3-9089-5B035E3DEB90}" type="slidenum">
              <a:rPr lang="en-US"/>
              <a:pPr/>
              <a:t>4</a:t>
            </a:fld>
            <a:endParaRPr lang="en-US"/>
          </a:p>
        </p:txBody>
      </p:sp>
      <p:sp>
        <p:nvSpPr>
          <p:cNvPr id="13314" name="Rectangle 2"/>
          <p:cNvSpPr>
            <a:spLocks noRot="1" noChangeArrowheads="1" noTextEdit="1"/>
          </p:cNvSpPr>
          <p:nvPr>
            <p:ph type="sldImg"/>
          </p:nvPr>
        </p:nvSpPr>
        <p:spPr>
          <a:xfrm>
            <a:off x="304800" y="0"/>
            <a:ext cx="5791200" cy="4343400"/>
          </a:xfrm>
          <a:ln/>
        </p:spPr>
      </p:sp>
      <p:sp>
        <p:nvSpPr>
          <p:cNvPr id="13315" name="Rectangle 3"/>
          <p:cNvSpPr>
            <a:spLocks noGrp="1" noChangeArrowheads="1"/>
          </p:cNvSpPr>
          <p:nvPr>
            <p:ph type="body" idx="1"/>
          </p:nvPr>
        </p:nvSpPr>
        <p:spPr>
          <a:xfrm>
            <a:off x="914400" y="4978400"/>
            <a:ext cx="5029200" cy="3479800"/>
          </a:xfrm>
        </p:spPr>
        <p:txBody>
          <a:bodyPr/>
          <a:lstStyle/>
          <a:p>
            <a:r>
              <a:rPr lang="en-US"/>
              <a:t>TEKS: Social Studies – </a:t>
            </a:r>
          </a:p>
          <a:p>
            <a:r>
              <a:rPr lang="en-US"/>
              <a:t>6.22 (A), </a:t>
            </a:r>
            <a:r>
              <a:rPr lang="en-US">
                <a:cs typeface="Times New Roman" pitchFamily="18" charset="0"/>
              </a:rPr>
              <a:t>Using social studies terminology correctly</a:t>
            </a:r>
            <a:r>
              <a:rPr lang="en-US"/>
              <a:t> </a:t>
            </a:r>
          </a:p>
          <a:p>
            <a:endParaRPr lang="en-US"/>
          </a:p>
          <a:p>
            <a:r>
              <a:rPr lang="en-US"/>
              <a:t>7.22 (A), 8.31 (A)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8138B3-CAC9-4F1B-AD5B-1604AEF55321}" type="slidenum">
              <a:rPr lang="en-US"/>
              <a:pPr/>
              <a:t>5</a:t>
            </a:fld>
            <a:endParaRPr lang="en-US"/>
          </a:p>
        </p:txBody>
      </p:sp>
      <p:sp>
        <p:nvSpPr>
          <p:cNvPr id="19458" name="Rectangle 2"/>
          <p:cNvSpPr>
            <a:spLocks noRot="1" noChangeArrowheads="1" noTextEdit="1"/>
          </p:cNvSpPr>
          <p:nvPr>
            <p:ph type="sldImg"/>
          </p:nvPr>
        </p:nvSpPr>
        <p:spPr>
          <a:xfrm>
            <a:off x="333375" y="0"/>
            <a:ext cx="5791200" cy="4343400"/>
          </a:xfrm>
          <a:ln/>
        </p:spPr>
      </p:sp>
      <p:sp>
        <p:nvSpPr>
          <p:cNvPr id="19459" name="Rectangle 3"/>
          <p:cNvSpPr>
            <a:spLocks noGrp="1" noChangeArrowheads="1"/>
          </p:cNvSpPr>
          <p:nvPr>
            <p:ph type="body" idx="1"/>
          </p:nvPr>
        </p:nvSpPr>
        <p:spPr>
          <a:xfrm>
            <a:off x="914400" y="4876800"/>
            <a:ext cx="5029200" cy="3581400"/>
          </a:xfrm>
        </p:spPr>
        <p:txBody>
          <a:bodyPr/>
          <a:lstStyle/>
          <a:p>
            <a:r>
              <a:rPr lang="en-US"/>
              <a:t>TEKS: Social Studies – </a:t>
            </a:r>
          </a:p>
          <a:p>
            <a:r>
              <a:rPr lang="en-US"/>
              <a:t>6.22 (A), </a:t>
            </a:r>
            <a:r>
              <a:rPr lang="en-US">
                <a:cs typeface="Times New Roman" pitchFamily="18" charset="0"/>
              </a:rPr>
              <a:t>Using social studies terminology correctly</a:t>
            </a:r>
            <a:r>
              <a:rPr lang="en-US"/>
              <a:t> </a:t>
            </a:r>
          </a:p>
          <a:p>
            <a:endParaRPr lang="en-US"/>
          </a:p>
          <a:p>
            <a:r>
              <a:rPr lang="en-US"/>
              <a:t>7.22 (A), 8.31 (A)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4AE68F-1C2E-4DBE-9BAB-4CAE1C645588}" type="slidenum">
              <a:rPr lang="en-US"/>
              <a:pPr/>
              <a:t>6</a:t>
            </a:fld>
            <a:endParaRPr lang="en-US"/>
          </a:p>
        </p:txBody>
      </p:sp>
      <p:sp>
        <p:nvSpPr>
          <p:cNvPr id="21506" name="Rectangle 2"/>
          <p:cNvSpPr>
            <a:spLocks noRot="1" noChangeArrowheads="1" noTextEdit="1"/>
          </p:cNvSpPr>
          <p:nvPr>
            <p:ph type="sldImg"/>
          </p:nvPr>
        </p:nvSpPr>
        <p:spPr>
          <a:xfrm>
            <a:off x="395288" y="0"/>
            <a:ext cx="6096000" cy="4572000"/>
          </a:xfrm>
          <a:ln/>
        </p:spPr>
      </p:sp>
      <p:sp>
        <p:nvSpPr>
          <p:cNvPr id="21507" name="Rectangle 3"/>
          <p:cNvSpPr>
            <a:spLocks noGrp="1" noChangeArrowheads="1"/>
          </p:cNvSpPr>
          <p:nvPr>
            <p:ph type="body" idx="1"/>
          </p:nvPr>
        </p:nvSpPr>
        <p:spPr>
          <a:xfrm>
            <a:off x="914400" y="5486400"/>
            <a:ext cx="5029200" cy="2971800"/>
          </a:xfrm>
        </p:spPr>
        <p:txBody>
          <a:bodyPr/>
          <a:lstStyle/>
          <a:p>
            <a:r>
              <a:rPr lang="en-US"/>
              <a:t>TEKS: Social Studies – </a:t>
            </a:r>
          </a:p>
          <a:p>
            <a:r>
              <a:rPr lang="en-US"/>
              <a:t>6.22 (A), </a:t>
            </a:r>
            <a:r>
              <a:rPr lang="en-US">
                <a:cs typeface="Times New Roman" pitchFamily="18" charset="0"/>
              </a:rPr>
              <a:t>Using social studies terminology correctly</a:t>
            </a:r>
            <a:r>
              <a:rPr lang="en-US"/>
              <a:t> </a:t>
            </a:r>
          </a:p>
          <a:p>
            <a:endParaRPr lang="en-US"/>
          </a:p>
          <a:p>
            <a:r>
              <a:rPr lang="en-US"/>
              <a:t>7.22 (A), 8.31 (A)</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DF00BB-0099-44A9-9261-5C845657E765}" type="slidenum">
              <a:rPr lang="en-US"/>
              <a:pPr/>
              <a:t>7</a:t>
            </a:fld>
            <a:endParaRPr lang="en-US"/>
          </a:p>
        </p:txBody>
      </p:sp>
      <p:sp>
        <p:nvSpPr>
          <p:cNvPr id="23554" name="Rectangle 2"/>
          <p:cNvSpPr>
            <a:spLocks noRot="1" noChangeArrowheads="1" noTextEdit="1"/>
          </p:cNvSpPr>
          <p:nvPr>
            <p:ph type="sldImg"/>
          </p:nvPr>
        </p:nvSpPr>
        <p:spPr>
          <a:xfrm>
            <a:off x="447675" y="0"/>
            <a:ext cx="5791200" cy="4343400"/>
          </a:xfrm>
          <a:ln/>
        </p:spPr>
      </p:sp>
      <p:sp>
        <p:nvSpPr>
          <p:cNvPr id="23555" name="Rectangle 3"/>
          <p:cNvSpPr>
            <a:spLocks noGrp="1" noChangeArrowheads="1"/>
          </p:cNvSpPr>
          <p:nvPr>
            <p:ph type="body" idx="1"/>
          </p:nvPr>
        </p:nvSpPr>
        <p:spPr>
          <a:xfrm>
            <a:off x="914400" y="4876800"/>
            <a:ext cx="5029200" cy="3581400"/>
          </a:xfrm>
        </p:spPr>
        <p:txBody>
          <a:bodyPr/>
          <a:lstStyle/>
          <a:p>
            <a:r>
              <a:rPr lang="en-US"/>
              <a:t>TEKS: Social Studies – </a:t>
            </a:r>
          </a:p>
          <a:p>
            <a:r>
              <a:rPr lang="en-US"/>
              <a:t>6.22 (A), </a:t>
            </a:r>
            <a:r>
              <a:rPr lang="en-US">
                <a:cs typeface="Times New Roman" pitchFamily="18" charset="0"/>
              </a:rPr>
              <a:t>Using social studies terminology correctly</a:t>
            </a:r>
            <a:r>
              <a:rPr lang="en-US"/>
              <a:t> </a:t>
            </a:r>
          </a:p>
          <a:p>
            <a:endParaRPr lang="en-US"/>
          </a:p>
          <a:p>
            <a:r>
              <a:rPr lang="en-US"/>
              <a:t>7.22 (A), 8.31 (A)</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43E4D9-C6DD-4387-8C7B-308D959FC441}" type="slidenum">
              <a:rPr lang="en-US"/>
              <a:pPr/>
              <a:t>8</a:t>
            </a:fld>
            <a:endParaRPr lang="en-US"/>
          </a:p>
        </p:txBody>
      </p:sp>
      <p:sp>
        <p:nvSpPr>
          <p:cNvPr id="57346" name="Rectangle 2"/>
          <p:cNvSpPr>
            <a:spLocks noRot="1" noChangeArrowheads="1" noTextEdit="1"/>
          </p:cNvSpPr>
          <p:nvPr>
            <p:ph type="sldImg"/>
          </p:nvPr>
        </p:nvSpPr>
        <p:spPr>
          <a:ln/>
        </p:spPr>
      </p:sp>
      <p:sp>
        <p:nvSpPr>
          <p:cNvPr id="57347" name="Rectangle 3"/>
          <p:cNvSpPr>
            <a:spLocks noGrp="1" noChangeArrowheads="1"/>
          </p:cNvSpPr>
          <p:nvPr>
            <p:ph type="body" idx="1"/>
          </p:nvPr>
        </p:nvSpPr>
        <p:spPr/>
        <p:txBody>
          <a:bodyPr/>
          <a:lstStyle/>
          <a:p>
            <a:pPr>
              <a:lnSpc>
                <a:spcPct val="90000"/>
              </a:lnSpc>
            </a:pPr>
            <a:r>
              <a:rPr lang="en-US"/>
              <a:t>If you took a cruise on a ship, circumventing, or traveling around the entire planet, you would experience firsthand a phenomena that would help you understand the importance of an international dateline. An explorer by the name of Ferdinand Magellan did just that in the year 1519. Magellan along with 241 men set out to travel around the entire Earth. These men kept very careful records as they traveled. Yet, when they returned, they found that their calendars were off by one day with the calendars of everyone in their home countries. What happened? How did these men loose an entire day? The day was not lost all at once. It was lost little by little, as the traveled around the Earth. If you stay in one place, a day lasts 24 hours. However, if you travel the opposite direction of the rotation of the Earth, your day will be slightly longer than 24 hours, because you are traveling ahead of the setting sun. If you travel with the rotation of the Earth, your day will be slightly shorter than 24 hours, because you are traveling into the sunset.</a:t>
            </a:r>
          </a:p>
          <a:p>
            <a:pPr>
              <a:lnSpc>
                <a:spcPct val="90000"/>
              </a:lnSpc>
            </a:pPr>
            <a:r>
              <a:rPr lang="en-US"/>
              <a:t>At any one moment there are actually two days on the Earth at the same time. A new day begins at mid-night on the International Dateline. It travels around the Earth, until 48 hours later it ends back at the International dateline. If you were to travel across the International Dateline, the date would change either forward, or backward. This line actually lies in the middle of a time zone. This means that the hour on the clock would not change, as you crossed over, just the date.</a:t>
            </a:r>
          </a:p>
          <a:p>
            <a:pPr algn="ctr">
              <a:lnSpc>
                <a:spcPct val="90000"/>
              </a:lnSpc>
            </a:pPr>
            <a:r>
              <a:rPr lang="en-US"/>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52B2BE-002D-4EBF-9EAB-1904C58900F2}" type="slidenum">
              <a:rPr lang="en-US"/>
              <a:pPr/>
              <a:t>11</a:t>
            </a:fld>
            <a:endParaRPr lang="en-US"/>
          </a:p>
        </p:txBody>
      </p:sp>
      <p:sp>
        <p:nvSpPr>
          <p:cNvPr id="28674" name="Rectangle 2"/>
          <p:cNvSpPr>
            <a:spLocks noRot="1" noChangeArrowheads="1" noTextEdit="1"/>
          </p:cNvSpPr>
          <p:nvPr>
            <p:ph type="sldImg"/>
          </p:nvPr>
        </p:nvSpPr>
        <p:spPr>
          <a:xfrm>
            <a:off x="392113" y="0"/>
            <a:ext cx="5503862" cy="4127500"/>
          </a:xfrm>
          <a:ln/>
        </p:spPr>
      </p:sp>
      <p:sp>
        <p:nvSpPr>
          <p:cNvPr id="28675" name="Rectangle 3"/>
          <p:cNvSpPr>
            <a:spLocks noGrp="1" noChangeArrowheads="1"/>
          </p:cNvSpPr>
          <p:nvPr>
            <p:ph type="body" idx="1"/>
          </p:nvPr>
        </p:nvSpPr>
        <p:spPr>
          <a:xfrm>
            <a:off x="914400" y="4356100"/>
            <a:ext cx="5029200" cy="4127500"/>
          </a:xfrm>
        </p:spPr>
        <p:txBody>
          <a:bodyPr/>
          <a:lstStyle/>
          <a:p>
            <a:pPr>
              <a:spcBef>
                <a:spcPct val="50000"/>
              </a:spcBef>
            </a:pPr>
            <a:r>
              <a:rPr lang="en-US"/>
              <a:t>TEKS: Social Studies – </a:t>
            </a:r>
          </a:p>
          <a:p>
            <a:pPr>
              <a:spcBef>
                <a:spcPct val="50000"/>
              </a:spcBef>
            </a:pPr>
            <a:r>
              <a:rPr lang="en-US"/>
              <a:t>6.3 (B), </a:t>
            </a:r>
            <a:r>
              <a:rPr lang="en-US">
                <a:cs typeface="Times New Roman" pitchFamily="18" charset="0"/>
              </a:rPr>
              <a:t>Posing and answering questions about geographic distributions and patterns</a:t>
            </a:r>
            <a:r>
              <a:rPr lang="en-US"/>
              <a:t> </a:t>
            </a:r>
          </a:p>
          <a:p>
            <a:pPr>
              <a:spcBef>
                <a:spcPct val="50000"/>
              </a:spcBef>
            </a:pPr>
            <a:r>
              <a:rPr lang="en-US"/>
              <a:t>6.22 (A), </a:t>
            </a:r>
            <a:r>
              <a:rPr lang="en-US">
                <a:cs typeface="Times New Roman" pitchFamily="18" charset="0"/>
              </a:rPr>
              <a:t>Using social studies terminology correctly</a:t>
            </a:r>
            <a:r>
              <a:rPr lang="en-US"/>
              <a:t> </a:t>
            </a:r>
          </a:p>
          <a:p>
            <a:pPr>
              <a:spcBef>
                <a:spcPct val="50000"/>
              </a:spcBef>
            </a:pPr>
            <a:endParaRPr lang="en-US"/>
          </a:p>
          <a:p>
            <a:pPr>
              <a:spcBef>
                <a:spcPct val="50000"/>
              </a:spcBef>
            </a:pPr>
            <a:r>
              <a:rPr lang="en-US"/>
              <a:t>7.22 (A), 8.31 (A)</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B1BA5F-9C20-481A-ABF0-82FF79985B57}" type="slidenum">
              <a:rPr lang="en-US"/>
              <a:pPr/>
              <a:t>18</a:t>
            </a:fld>
            <a:endParaRPr lang="en-US"/>
          </a:p>
        </p:txBody>
      </p:sp>
      <p:sp>
        <p:nvSpPr>
          <p:cNvPr id="49154" name="Rectangle 2"/>
          <p:cNvSpPr>
            <a:spLocks noRo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9953E8-F813-4CAB-9DEA-1CAD9CCC0503}" type="slidenum">
              <a:rPr lang="en-US"/>
              <a:pPr/>
              <a:t>19</a:t>
            </a:fld>
            <a:endParaRPr lang="en-US"/>
          </a:p>
        </p:txBody>
      </p:sp>
      <p:sp>
        <p:nvSpPr>
          <p:cNvPr id="51202" name="Rectangle 2"/>
          <p:cNvSpPr>
            <a:spLocks noRo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0DEEC85-FB26-41CC-851B-6A201ADECCA6}"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32C4848-1B44-42B9-95FB-509438047CE3}"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BB7EB8E-DDE1-4BF7-982D-538312EE8678}"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78734BC4-38D9-4CEA-8A6D-71671DC336F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A72C71B-F962-4006-BE48-73FCC2D998AC}"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4256F25-10AE-437C-B23C-AF957CEB139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27B8C05-864E-43F0-8647-15B106D4B05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7A25229-FEB5-453D-907E-CBA7B06FF63E}"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51B8A6C9-F6CC-4BFB-8369-BB6117DC4D59}"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FABAAD8-C20C-4032-8C7D-F13D23BD4236}"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6C69ADE-68F7-4D59-BD13-9DB8C49DC260}"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007824A-5A9A-4225-BE82-2D9812953B1B}"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BB0FD601-8A90-4DE4-A8F9-546541EC1A0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5"/>
          <p:cNvSpPr>
            <a:spLocks noGrp="1" noChangeArrowheads="1"/>
          </p:cNvSpPr>
          <p:nvPr>
            <p:ph type="title"/>
          </p:nvPr>
        </p:nvSpPr>
        <p:spPr/>
        <p:txBody>
          <a:bodyPr/>
          <a:lstStyle/>
          <a:p>
            <a:r>
              <a:rPr lang="en-US"/>
              <a:t>Latitude and Longitude</a:t>
            </a:r>
          </a:p>
        </p:txBody>
      </p:sp>
      <p:pic>
        <p:nvPicPr>
          <p:cNvPr id="31748" name="Picture 4" descr="grid"/>
          <p:cNvPicPr>
            <a:picLocks noChangeAspect="1" noChangeArrowheads="1"/>
          </p:cNvPicPr>
          <p:nvPr>
            <p:ph idx="1"/>
          </p:nvPr>
        </p:nvPicPr>
        <p:blipFill>
          <a:blip r:embed="rId2" cstate="print">
            <a:clrChange>
              <a:clrFrom>
                <a:srgbClr val="FFFFFF"/>
              </a:clrFrom>
              <a:clrTo>
                <a:srgbClr val="FFFFFF">
                  <a:alpha val="0"/>
                </a:srgbClr>
              </a:clrTo>
            </a:clrChange>
          </a:blip>
          <a:srcRect/>
          <a:stretch>
            <a:fillRect/>
          </a:stretch>
        </p:blipFill>
        <p:spPr>
          <a:xfrm>
            <a:off x="2895600" y="1981200"/>
            <a:ext cx="3409950" cy="3829050"/>
          </a:xfrm>
          <a:gradFill rotWithShape="1">
            <a:gsLst>
              <a:gs pos="0">
                <a:srgbClr val="9BDEFF">
                  <a:alpha val="21001"/>
                </a:srgbClr>
              </a:gs>
              <a:gs pos="100000">
                <a:schemeClr val="accent2">
                  <a:alpha val="53999"/>
                </a:schemeClr>
              </a:gs>
            </a:gsLst>
            <a:lin ang="5400000" scaled="1"/>
          </a:grad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Rectangle 5"/>
          <p:cNvSpPr>
            <a:spLocks noGrp="1" noChangeArrowheads="1"/>
          </p:cNvSpPr>
          <p:nvPr>
            <p:ph type="title"/>
          </p:nvPr>
        </p:nvSpPr>
        <p:spPr/>
        <p:txBody>
          <a:bodyPr/>
          <a:lstStyle/>
          <a:p>
            <a:r>
              <a:rPr lang="en-US" sz="4000"/>
              <a:t>A location’s coordinates</a:t>
            </a:r>
            <a:br>
              <a:rPr lang="en-US" sz="4000"/>
            </a:br>
            <a:r>
              <a:rPr lang="en-US" sz="4000"/>
              <a:t>(____</a:t>
            </a:r>
            <a:r>
              <a:rPr lang="en-US" sz="4000">
                <a:cs typeface="Arial" charset="0"/>
              </a:rPr>
              <a:t>° N or S, ____ ° E or W)</a:t>
            </a:r>
          </a:p>
        </p:txBody>
      </p:sp>
      <p:pic>
        <p:nvPicPr>
          <p:cNvPr id="39940" name="Picture 4" descr="latlong_detroit"/>
          <p:cNvPicPr>
            <a:picLocks noChangeAspect="1" noChangeArrowheads="1"/>
          </p:cNvPicPr>
          <p:nvPr>
            <p:ph idx="1"/>
          </p:nvPr>
        </p:nvPicPr>
        <p:blipFill>
          <a:blip r:embed="rId2" cstate="print"/>
          <a:srcRect/>
          <a:stretch>
            <a:fillRect/>
          </a:stretch>
        </p:blipFill>
        <p:spPr>
          <a:xfrm>
            <a:off x="1600200" y="2209800"/>
            <a:ext cx="6054725" cy="3619500"/>
          </a:xfrm>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762000" y="152400"/>
            <a:ext cx="7772400" cy="1143000"/>
          </a:xfrm>
        </p:spPr>
        <p:txBody>
          <a:bodyPr/>
          <a:lstStyle/>
          <a:p>
            <a:r>
              <a:rPr lang="en-US" b="1"/>
              <a:t>Application</a:t>
            </a:r>
            <a:r>
              <a:rPr lang="en-US" sz="800" b="1"/>
              <a:t/>
            </a:r>
            <a:br>
              <a:rPr lang="en-US" sz="800" b="1"/>
            </a:br>
            <a:r>
              <a:rPr lang="en-US" sz="200" b="1"/>
              <a:t/>
            </a:r>
            <a:br>
              <a:rPr lang="en-US" sz="200" b="1"/>
            </a:br>
            <a:r>
              <a:rPr lang="en-US" sz="200" b="1"/>
              <a:t/>
            </a:r>
            <a:br>
              <a:rPr lang="en-US" sz="200" b="1"/>
            </a:br>
            <a:r>
              <a:rPr lang="en-US" sz="2400" b="1"/>
              <a:t>N</a:t>
            </a:r>
          </a:p>
        </p:txBody>
      </p:sp>
      <p:sp>
        <p:nvSpPr>
          <p:cNvPr id="27651" name="Rectangle 3"/>
          <p:cNvSpPr>
            <a:spLocks noGrp="1" noChangeArrowheads="1"/>
          </p:cNvSpPr>
          <p:nvPr>
            <p:ph type="body" idx="1"/>
          </p:nvPr>
        </p:nvSpPr>
        <p:spPr>
          <a:xfrm>
            <a:off x="228600" y="990600"/>
            <a:ext cx="8534400" cy="5562600"/>
          </a:xfrm>
        </p:spPr>
        <p:txBody>
          <a:bodyPr/>
          <a:lstStyle/>
          <a:p>
            <a:pPr>
              <a:lnSpc>
                <a:spcPct val="90000"/>
              </a:lnSpc>
              <a:buFontTx/>
              <a:buNone/>
            </a:pPr>
            <a:r>
              <a:rPr lang="en-US" sz="2400" b="1"/>
              <a:t>					     </a:t>
            </a:r>
          </a:p>
          <a:p>
            <a:pPr>
              <a:lnSpc>
                <a:spcPct val="90000"/>
              </a:lnSpc>
              <a:buFontTx/>
              <a:buNone/>
            </a:pPr>
            <a:endParaRPr lang="en-US" sz="2400" b="1"/>
          </a:p>
          <a:p>
            <a:pPr>
              <a:lnSpc>
                <a:spcPct val="90000"/>
              </a:lnSpc>
              <a:buFontTx/>
              <a:buNone/>
            </a:pPr>
            <a:endParaRPr lang="en-US" sz="2400" b="1"/>
          </a:p>
          <a:p>
            <a:pPr>
              <a:lnSpc>
                <a:spcPct val="90000"/>
              </a:lnSpc>
              <a:buFontTx/>
              <a:buNone/>
            </a:pPr>
            <a:r>
              <a:rPr lang="en-US" sz="2400" b="1"/>
              <a:t>W									         E</a:t>
            </a:r>
          </a:p>
          <a:p>
            <a:pPr>
              <a:lnSpc>
                <a:spcPct val="90000"/>
              </a:lnSpc>
              <a:buFontTx/>
              <a:buNone/>
            </a:pPr>
            <a:endParaRPr lang="en-US" sz="2400" b="1"/>
          </a:p>
          <a:p>
            <a:pPr>
              <a:lnSpc>
                <a:spcPct val="90000"/>
              </a:lnSpc>
              <a:buFontTx/>
              <a:buNone/>
            </a:pPr>
            <a:endParaRPr lang="en-US" sz="2400" b="1"/>
          </a:p>
          <a:p>
            <a:pPr>
              <a:lnSpc>
                <a:spcPct val="90000"/>
              </a:lnSpc>
              <a:buFontTx/>
              <a:buNone/>
            </a:pPr>
            <a:endParaRPr lang="en-US" sz="2400" b="1"/>
          </a:p>
          <a:p>
            <a:pPr>
              <a:lnSpc>
                <a:spcPct val="90000"/>
              </a:lnSpc>
              <a:buFontTx/>
              <a:buNone/>
            </a:pPr>
            <a:endParaRPr lang="en-US" sz="2400" b="1"/>
          </a:p>
          <a:p>
            <a:pPr>
              <a:lnSpc>
                <a:spcPct val="90000"/>
              </a:lnSpc>
              <a:buFontTx/>
              <a:buNone/>
            </a:pPr>
            <a:endParaRPr lang="en-US" sz="2400" b="1"/>
          </a:p>
          <a:p>
            <a:pPr>
              <a:lnSpc>
                <a:spcPct val="90000"/>
              </a:lnSpc>
              <a:buFontTx/>
              <a:buNone/>
            </a:pPr>
            <a:r>
              <a:rPr lang="en-US" sz="2400" b="1"/>
              <a:t>					      S</a:t>
            </a:r>
          </a:p>
          <a:p>
            <a:pPr>
              <a:lnSpc>
                <a:spcPct val="90000"/>
              </a:lnSpc>
              <a:buFontTx/>
              <a:buNone/>
            </a:pPr>
            <a:r>
              <a:rPr lang="en-US" sz="2400" b="1"/>
              <a:t>    </a:t>
            </a:r>
            <a:r>
              <a:rPr lang="en-US" sz="2400"/>
              <a:t>North America is in the Northern Hemisphere because it is north of the Equator. North America is in the Western Hemisphere because it is west of the Prime Meridian. </a:t>
            </a:r>
            <a:endParaRPr lang="en-US" sz="2400">
              <a:cs typeface="Times New Roman" pitchFamily="18" charset="0"/>
            </a:endParaRPr>
          </a:p>
        </p:txBody>
      </p:sp>
      <p:grpSp>
        <p:nvGrpSpPr>
          <p:cNvPr id="27652" name="Group 4"/>
          <p:cNvGrpSpPr>
            <a:grpSpLocks/>
          </p:cNvGrpSpPr>
          <p:nvPr/>
        </p:nvGrpSpPr>
        <p:grpSpPr bwMode="auto">
          <a:xfrm>
            <a:off x="304800" y="990600"/>
            <a:ext cx="8458200" cy="3922713"/>
            <a:chOff x="336" y="288"/>
            <a:chExt cx="4944" cy="2829"/>
          </a:xfrm>
        </p:grpSpPr>
        <p:sp>
          <p:nvSpPr>
            <p:cNvPr id="27653" name="Text Box 5"/>
            <p:cNvSpPr txBox="1">
              <a:spLocks noChangeArrowheads="1"/>
            </p:cNvSpPr>
            <p:nvPr/>
          </p:nvSpPr>
          <p:spPr bwMode="auto">
            <a:xfrm>
              <a:off x="2736" y="288"/>
              <a:ext cx="240" cy="286"/>
            </a:xfrm>
            <a:prstGeom prst="rect">
              <a:avLst/>
            </a:prstGeom>
            <a:noFill/>
            <a:ln w="9525">
              <a:noFill/>
              <a:miter lim="800000"/>
              <a:headEnd/>
              <a:tailEnd/>
            </a:ln>
            <a:effectLst/>
          </p:spPr>
          <p:txBody>
            <a:bodyPr>
              <a:spAutoFit/>
            </a:bodyPr>
            <a:lstStyle/>
            <a:p>
              <a:pPr eaLnBrk="0" hangingPunct="0">
                <a:spcBef>
                  <a:spcPct val="50000"/>
                </a:spcBef>
              </a:pPr>
              <a:endParaRPr lang="en-US" sz="2000" b="1">
                <a:solidFill>
                  <a:schemeClr val="accent1"/>
                </a:solidFill>
                <a:latin typeface="Times New Roman" pitchFamily="18" charset="0"/>
              </a:endParaRPr>
            </a:p>
          </p:txBody>
        </p:sp>
        <p:sp>
          <p:nvSpPr>
            <p:cNvPr id="27654" name="Text Box 6"/>
            <p:cNvSpPr txBox="1">
              <a:spLocks noChangeArrowheads="1"/>
            </p:cNvSpPr>
            <p:nvPr/>
          </p:nvSpPr>
          <p:spPr bwMode="auto">
            <a:xfrm>
              <a:off x="2688" y="2831"/>
              <a:ext cx="240" cy="286"/>
            </a:xfrm>
            <a:prstGeom prst="rect">
              <a:avLst/>
            </a:prstGeom>
            <a:noFill/>
            <a:ln w="9525">
              <a:noFill/>
              <a:miter lim="800000"/>
              <a:headEnd/>
              <a:tailEnd/>
            </a:ln>
            <a:effectLst/>
          </p:spPr>
          <p:txBody>
            <a:bodyPr>
              <a:spAutoFit/>
            </a:bodyPr>
            <a:lstStyle/>
            <a:p>
              <a:pPr eaLnBrk="0" hangingPunct="0">
                <a:spcBef>
                  <a:spcPct val="50000"/>
                </a:spcBef>
              </a:pPr>
              <a:endParaRPr lang="en-US" sz="2000">
                <a:solidFill>
                  <a:schemeClr val="accent1"/>
                </a:solidFill>
                <a:latin typeface="Times New Roman" pitchFamily="18" charset="0"/>
              </a:endParaRPr>
            </a:p>
          </p:txBody>
        </p:sp>
        <p:sp>
          <p:nvSpPr>
            <p:cNvPr id="27655" name="Text Box 7"/>
            <p:cNvSpPr txBox="1">
              <a:spLocks noChangeArrowheads="1"/>
            </p:cNvSpPr>
            <p:nvPr/>
          </p:nvSpPr>
          <p:spPr bwMode="auto">
            <a:xfrm>
              <a:off x="336" y="1536"/>
              <a:ext cx="240" cy="286"/>
            </a:xfrm>
            <a:prstGeom prst="rect">
              <a:avLst/>
            </a:prstGeom>
            <a:noFill/>
            <a:ln w="9525">
              <a:noFill/>
              <a:miter lim="800000"/>
              <a:headEnd/>
              <a:tailEnd/>
            </a:ln>
            <a:effectLst/>
          </p:spPr>
          <p:txBody>
            <a:bodyPr>
              <a:spAutoFit/>
            </a:bodyPr>
            <a:lstStyle/>
            <a:p>
              <a:pPr eaLnBrk="0" hangingPunct="0">
                <a:spcBef>
                  <a:spcPct val="50000"/>
                </a:spcBef>
              </a:pPr>
              <a:endParaRPr lang="en-US" sz="2000">
                <a:solidFill>
                  <a:schemeClr val="accent1"/>
                </a:solidFill>
                <a:latin typeface="Times New Roman" pitchFamily="18" charset="0"/>
              </a:endParaRPr>
            </a:p>
          </p:txBody>
        </p:sp>
        <p:sp>
          <p:nvSpPr>
            <p:cNvPr id="27656" name="Text Box 8"/>
            <p:cNvSpPr txBox="1">
              <a:spLocks noChangeArrowheads="1"/>
            </p:cNvSpPr>
            <p:nvPr/>
          </p:nvSpPr>
          <p:spPr bwMode="auto">
            <a:xfrm>
              <a:off x="5040" y="1536"/>
              <a:ext cx="240" cy="286"/>
            </a:xfrm>
            <a:prstGeom prst="rect">
              <a:avLst/>
            </a:prstGeom>
            <a:noFill/>
            <a:ln w="9525">
              <a:noFill/>
              <a:miter lim="800000"/>
              <a:headEnd/>
              <a:tailEnd/>
            </a:ln>
            <a:effectLst/>
          </p:spPr>
          <p:txBody>
            <a:bodyPr>
              <a:spAutoFit/>
            </a:bodyPr>
            <a:lstStyle/>
            <a:p>
              <a:pPr eaLnBrk="0" hangingPunct="0">
                <a:spcBef>
                  <a:spcPct val="50000"/>
                </a:spcBef>
              </a:pPr>
              <a:endParaRPr lang="en-US" sz="2000">
                <a:solidFill>
                  <a:schemeClr val="accent1"/>
                </a:solidFill>
                <a:latin typeface="Times New Roman" pitchFamily="18" charset="0"/>
              </a:endParaRPr>
            </a:p>
          </p:txBody>
        </p:sp>
        <p:pic>
          <p:nvPicPr>
            <p:cNvPr id="27657" name="Picture 9" descr="world4"/>
            <p:cNvPicPr>
              <a:picLocks noChangeAspect="1" noChangeArrowheads="1"/>
            </p:cNvPicPr>
            <p:nvPr/>
          </p:nvPicPr>
          <p:blipFill>
            <a:blip r:embed="rId3" cstate="print"/>
            <a:srcRect l="868" t="10001" r="845" b="6667"/>
            <a:stretch>
              <a:fillRect/>
            </a:stretch>
          </p:blipFill>
          <p:spPr bwMode="auto">
            <a:xfrm>
              <a:off x="624" y="480"/>
              <a:ext cx="4416" cy="2400"/>
            </a:xfrm>
            <a:prstGeom prst="rect">
              <a:avLst/>
            </a:prstGeom>
            <a:noFill/>
          </p:spPr>
        </p:pic>
      </p:gr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t>Fractions of a Degree</a:t>
            </a:r>
          </a:p>
        </p:txBody>
      </p:sp>
      <p:sp>
        <p:nvSpPr>
          <p:cNvPr id="41987" name="Rectangle 3"/>
          <p:cNvSpPr>
            <a:spLocks noGrp="1" noChangeArrowheads="1"/>
          </p:cNvSpPr>
          <p:nvPr>
            <p:ph type="body" sz="half" idx="1"/>
          </p:nvPr>
        </p:nvSpPr>
        <p:spPr>
          <a:xfrm>
            <a:off x="304800" y="1295400"/>
            <a:ext cx="7391400" cy="914400"/>
          </a:xfrm>
        </p:spPr>
        <p:txBody>
          <a:bodyPr/>
          <a:lstStyle/>
          <a:p>
            <a:pPr>
              <a:lnSpc>
                <a:spcPct val="80000"/>
              </a:lnSpc>
            </a:pPr>
            <a:r>
              <a:rPr lang="en-US" sz="1800">
                <a:cs typeface="Arial" charset="0"/>
              </a:rPr>
              <a:t>1 degree = 60 minutes or 1 minute is 1/60</a:t>
            </a:r>
            <a:r>
              <a:rPr lang="en-US" sz="1800" baseline="30000">
                <a:cs typeface="Arial" charset="0"/>
              </a:rPr>
              <a:t>th</a:t>
            </a:r>
            <a:r>
              <a:rPr lang="en-US" sz="1800">
                <a:cs typeface="Arial" charset="0"/>
              </a:rPr>
              <a:t> of a degree</a:t>
            </a:r>
          </a:p>
          <a:p>
            <a:pPr>
              <a:lnSpc>
                <a:spcPct val="80000"/>
              </a:lnSpc>
            </a:pPr>
            <a:r>
              <a:rPr lang="en-US" sz="1800">
                <a:cs typeface="Arial" charset="0"/>
              </a:rPr>
              <a:t>Use minutes if location is not directly on the latitude/longitude line</a:t>
            </a:r>
          </a:p>
          <a:p>
            <a:pPr>
              <a:lnSpc>
                <a:spcPct val="80000"/>
              </a:lnSpc>
            </a:pPr>
            <a:r>
              <a:rPr lang="en-US" sz="1800"/>
              <a:t>Written ----- Degree/minute = XX</a:t>
            </a:r>
            <a:r>
              <a:rPr lang="en-US" sz="1800">
                <a:cs typeface="Arial" charset="0"/>
              </a:rPr>
              <a:t>°  xx’ compass direction</a:t>
            </a:r>
          </a:p>
          <a:p>
            <a:pPr>
              <a:lnSpc>
                <a:spcPct val="80000"/>
              </a:lnSpc>
            </a:pPr>
            <a:endParaRPr lang="en-US" sz="1800">
              <a:cs typeface="Arial" charset="0"/>
            </a:endParaRPr>
          </a:p>
        </p:txBody>
      </p:sp>
      <p:pic>
        <p:nvPicPr>
          <p:cNvPr id="41988" name="Picture 4" descr="minsecx"/>
          <p:cNvPicPr>
            <a:picLocks noChangeAspect="1" noChangeArrowheads="1"/>
          </p:cNvPicPr>
          <p:nvPr>
            <p:ph sz="half" idx="2"/>
          </p:nvPr>
        </p:nvPicPr>
        <p:blipFill>
          <a:blip r:embed="rId2" cstate="print"/>
          <a:srcRect/>
          <a:stretch>
            <a:fillRect/>
          </a:stretch>
        </p:blipFill>
        <p:spPr>
          <a:xfrm>
            <a:off x="2438400" y="2286000"/>
            <a:ext cx="4351338" cy="4314825"/>
          </a:xfrm>
          <a:noFill/>
          <a:ln/>
        </p:spPr>
      </p:pic>
      <p:sp>
        <p:nvSpPr>
          <p:cNvPr id="41990" name="Text Box 6"/>
          <p:cNvSpPr txBox="1">
            <a:spLocks noChangeArrowheads="1"/>
          </p:cNvSpPr>
          <p:nvPr/>
        </p:nvSpPr>
        <p:spPr bwMode="auto">
          <a:xfrm>
            <a:off x="6477000" y="4114800"/>
            <a:ext cx="1981200" cy="641350"/>
          </a:xfrm>
          <a:prstGeom prst="rect">
            <a:avLst/>
          </a:prstGeom>
          <a:solidFill>
            <a:schemeClr val="accent1"/>
          </a:solidFill>
          <a:ln w="9525">
            <a:noFill/>
            <a:miter lim="800000"/>
            <a:headEnd/>
            <a:tailEnd/>
          </a:ln>
          <a:effectLst/>
        </p:spPr>
        <p:txBody>
          <a:bodyPr>
            <a:spAutoFit/>
          </a:bodyPr>
          <a:lstStyle/>
          <a:p>
            <a:pPr>
              <a:spcBef>
                <a:spcPct val="50000"/>
              </a:spcBef>
            </a:pPr>
            <a:r>
              <a:rPr lang="en-US">
                <a:solidFill>
                  <a:srgbClr val="FF0000"/>
                </a:solidFill>
              </a:rPr>
              <a:t>30’ is half-way between degrees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solidFill>
            <a:srgbClr val="FFFF00"/>
          </a:solidFill>
        </p:spPr>
        <p:txBody>
          <a:bodyPr/>
          <a:lstStyle/>
          <a:p>
            <a:r>
              <a:rPr lang="en-US" b="1">
                <a:solidFill>
                  <a:srgbClr val="0000FF"/>
                </a:solidFill>
              </a:rPr>
              <a:t>LONGITUDE AND TIME</a:t>
            </a:r>
          </a:p>
        </p:txBody>
      </p:sp>
      <p:sp>
        <p:nvSpPr>
          <p:cNvPr id="52227" name="Rectangle 3"/>
          <p:cNvSpPr>
            <a:spLocks noGrp="1" noChangeArrowheads="1"/>
          </p:cNvSpPr>
          <p:nvPr>
            <p:ph type="body" idx="1"/>
          </p:nvPr>
        </p:nvSpPr>
        <p:spPr/>
        <p:txBody>
          <a:bodyPr/>
          <a:lstStyle/>
          <a:p>
            <a:r>
              <a:rPr lang="en-US"/>
              <a:t>The world rotates (spins) 360</a:t>
            </a:r>
            <a:r>
              <a:rPr lang="en-US">
                <a:cs typeface="Arial" charset="0"/>
              </a:rPr>
              <a:t>° in 24 hours.</a:t>
            </a:r>
          </a:p>
          <a:p>
            <a:pPr>
              <a:buFontTx/>
              <a:buNone/>
            </a:pPr>
            <a:r>
              <a:rPr lang="en-US">
                <a:cs typeface="Arial" charset="0"/>
              </a:rPr>
              <a:t>             </a:t>
            </a:r>
            <a:r>
              <a:rPr lang="en-US"/>
              <a:t>360</a:t>
            </a:r>
            <a:r>
              <a:rPr lang="en-US">
                <a:cs typeface="Arial" charset="0"/>
              </a:rPr>
              <a:t>° / 24 hours = 15° per hour</a:t>
            </a:r>
          </a:p>
          <a:p>
            <a:r>
              <a:rPr lang="en-US">
                <a:cs typeface="Arial" charset="0"/>
              </a:rPr>
              <a:t>The world has 24 time zones, each l5° apart.  </a:t>
            </a:r>
          </a:p>
          <a:p>
            <a:pPr>
              <a:buFontTx/>
              <a:buNone/>
            </a:pPr>
            <a:r>
              <a:rPr lang="en-US">
                <a:cs typeface="Arial" charset="0"/>
              </a:rPr>
              <a:t>   </a:t>
            </a:r>
            <a:r>
              <a:rPr lang="en-US" sz="3600" b="1">
                <a:solidFill>
                  <a:srgbClr val="FF0000"/>
                </a:solidFill>
                <a:cs typeface="Arial" charset="0"/>
              </a:rPr>
              <a:t>THERE IS A 1 HOUR TIME  DIFFERENCE FOR EVERY 15° OF LONGITUDE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solidFill>
            <a:srgbClr val="FFFF00"/>
          </a:solidFill>
        </p:spPr>
        <p:txBody>
          <a:bodyPr/>
          <a:lstStyle/>
          <a:p>
            <a:r>
              <a:rPr lang="en-US" sz="4000">
                <a:solidFill>
                  <a:srgbClr val="0000FF"/>
                </a:solidFill>
              </a:rPr>
              <a:t>Greenwich, England is the logical starting point for time zones</a:t>
            </a:r>
          </a:p>
        </p:txBody>
      </p:sp>
      <p:sp>
        <p:nvSpPr>
          <p:cNvPr id="53251" name="Rectangle 3"/>
          <p:cNvSpPr>
            <a:spLocks noGrp="1" noChangeArrowheads="1"/>
          </p:cNvSpPr>
          <p:nvPr>
            <p:ph type="body" idx="1"/>
          </p:nvPr>
        </p:nvSpPr>
        <p:spPr>
          <a:xfrm>
            <a:off x="457200" y="1447800"/>
            <a:ext cx="8229600" cy="4525963"/>
          </a:xfrm>
        </p:spPr>
        <p:txBody>
          <a:bodyPr/>
          <a:lstStyle/>
          <a:p>
            <a:r>
              <a:rPr lang="en-US"/>
              <a:t>The world rotates west to east (counterclockwise), time zones to the east are ahead of the those time zones to the west</a:t>
            </a:r>
          </a:p>
        </p:txBody>
      </p:sp>
      <p:pic>
        <p:nvPicPr>
          <p:cNvPr id="53253" name="Picture 5" descr="longitude"/>
          <p:cNvPicPr>
            <a:picLocks noChangeAspect="1" noChangeArrowheads="1"/>
          </p:cNvPicPr>
          <p:nvPr/>
        </p:nvPicPr>
        <p:blipFill>
          <a:blip r:embed="rId2" cstate="print"/>
          <a:srcRect/>
          <a:stretch>
            <a:fillRect/>
          </a:stretch>
        </p:blipFill>
        <p:spPr bwMode="auto">
          <a:xfrm>
            <a:off x="2590800" y="3048000"/>
            <a:ext cx="3641725" cy="3570288"/>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solidFill>
            <a:srgbClr val="FFFF00"/>
          </a:solidFill>
        </p:spPr>
        <p:txBody>
          <a:bodyPr/>
          <a:lstStyle/>
          <a:p>
            <a:r>
              <a:rPr lang="en-US" b="1">
                <a:solidFill>
                  <a:srgbClr val="0000FF"/>
                </a:solidFill>
              </a:rPr>
              <a:t>ANOTHER CHEESY SAYING</a:t>
            </a:r>
          </a:p>
        </p:txBody>
      </p:sp>
      <p:sp>
        <p:nvSpPr>
          <p:cNvPr id="54275" name="Rectangle 3"/>
          <p:cNvSpPr>
            <a:spLocks noGrp="1" noChangeArrowheads="1"/>
          </p:cNvSpPr>
          <p:nvPr>
            <p:ph type="body" idx="1"/>
          </p:nvPr>
        </p:nvSpPr>
        <p:spPr/>
        <p:txBody>
          <a:bodyPr/>
          <a:lstStyle/>
          <a:p>
            <a:r>
              <a:rPr lang="en-US" sz="4800" b="1">
                <a:solidFill>
                  <a:srgbClr val="FF0000"/>
                </a:solidFill>
              </a:rPr>
              <a:t>EAST INCREASE</a:t>
            </a:r>
          </a:p>
          <a:p>
            <a:pPr>
              <a:buFontTx/>
              <a:buNone/>
            </a:pPr>
            <a:r>
              <a:rPr lang="en-US" sz="4800" b="1">
                <a:solidFill>
                  <a:srgbClr val="FF0000"/>
                </a:solidFill>
              </a:rPr>
              <a:t>  </a:t>
            </a:r>
            <a:r>
              <a:rPr lang="en-US" b="1">
                <a:solidFill>
                  <a:srgbClr val="FF0000"/>
                </a:solidFill>
              </a:rPr>
              <a:t>Time is forward to all places to the east </a:t>
            </a:r>
          </a:p>
          <a:p>
            <a:r>
              <a:rPr lang="en-US" sz="4800" b="1">
                <a:solidFill>
                  <a:srgbClr val="FF0000"/>
                </a:solidFill>
              </a:rPr>
              <a:t>WEST LESS</a:t>
            </a:r>
          </a:p>
          <a:p>
            <a:pPr>
              <a:buFontTx/>
              <a:buNone/>
            </a:pPr>
            <a:r>
              <a:rPr lang="en-US" sz="4800" b="1">
                <a:solidFill>
                  <a:srgbClr val="FF0000"/>
                </a:solidFill>
              </a:rPr>
              <a:t>  </a:t>
            </a:r>
            <a:r>
              <a:rPr lang="en-US" b="1">
                <a:solidFill>
                  <a:srgbClr val="FF0000"/>
                </a:solidFill>
              </a:rPr>
              <a:t>Time is backward to all places to the west</a:t>
            </a:r>
            <a:endParaRPr lang="en-US" sz="4800" b="1">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0"/>
            <a:ext cx="8229600" cy="1143000"/>
          </a:xfrm>
          <a:solidFill>
            <a:srgbClr val="FFFF00"/>
          </a:solidFill>
        </p:spPr>
        <p:txBody>
          <a:bodyPr/>
          <a:lstStyle/>
          <a:p>
            <a:r>
              <a:rPr lang="en-US" sz="4000" b="1">
                <a:solidFill>
                  <a:srgbClr val="0000FF"/>
                </a:solidFill>
              </a:rPr>
              <a:t>East Increase – West Less</a:t>
            </a:r>
            <a:br>
              <a:rPr lang="en-US" sz="4000" b="1">
                <a:solidFill>
                  <a:srgbClr val="0000FF"/>
                </a:solidFill>
              </a:rPr>
            </a:br>
            <a:r>
              <a:rPr lang="en-US" sz="4000" b="1">
                <a:solidFill>
                  <a:srgbClr val="0000FF"/>
                </a:solidFill>
              </a:rPr>
              <a:t>(1 hr per l5</a:t>
            </a:r>
            <a:r>
              <a:rPr lang="en-US" sz="4000" b="1">
                <a:solidFill>
                  <a:srgbClr val="0000FF"/>
                </a:solidFill>
                <a:cs typeface="Arial" charset="0"/>
              </a:rPr>
              <a:t>°)</a:t>
            </a:r>
            <a:endParaRPr lang="en-US" sz="4000" b="1">
              <a:solidFill>
                <a:srgbClr val="0000FF"/>
              </a:solidFill>
            </a:endParaRPr>
          </a:p>
        </p:txBody>
      </p:sp>
      <p:pic>
        <p:nvPicPr>
          <p:cNvPr id="55305" name="Picture 9"/>
          <p:cNvPicPr>
            <a:picLocks noChangeAspect="1" noChangeArrowheads="1"/>
          </p:cNvPicPr>
          <p:nvPr>
            <p:ph type="body" idx="1"/>
          </p:nvPr>
        </p:nvPicPr>
        <p:blipFill>
          <a:blip r:embed="rId2" cstate="print"/>
          <a:srcRect/>
          <a:stretch>
            <a:fillRect/>
          </a:stretch>
        </p:blipFill>
        <p:spPr>
          <a:xfrm>
            <a:off x="609600" y="1219200"/>
            <a:ext cx="7740650" cy="4525963"/>
          </a:xfrm>
          <a:noFill/>
          <a:ln/>
        </p:spPr>
      </p:pic>
      <p:sp>
        <p:nvSpPr>
          <p:cNvPr id="55306" name="Text Box 10"/>
          <p:cNvSpPr txBox="1">
            <a:spLocks noChangeArrowheads="1"/>
          </p:cNvSpPr>
          <p:nvPr/>
        </p:nvSpPr>
        <p:spPr bwMode="auto">
          <a:xfrm>
            <a:off x="0" y="5486400"/>
            <a:ext cx="9144000" cy="1370013"/>
          </a:xfrm>
          <a:prstGeom prst="rect">
            <a:avLst/>
          </a:prstGeom>
          <a:noFill/>
          <a:ln w="9525">
            <a:noFill/>
            <a:miter lim="800000"/>
            <a:headEnd/>
            <a:tailEnd/>
          </a:ln>
          <a:effectLst/>
        </p:spPr>
        <p:txBody>
          <a:bodyPr>
            <a:spAutoFit/>
          </a:bodyPr>
          <a:lstStyle/>
          <a:p>
            <a:pPr>
              <a:spcBef>
                <a:spcPct val="50000"/>
              </a:spcBef>
            </a:pPr>
            <a:r>
              <a:rPr lang="en-US" sz="2400" b="1"/>
              <a:t>If it 9 p.m. at Position D, what time is it at position C? Position B?</a:t>
            </a:r>
          </a:p>
          <a:p>
            <a:pPr>
              <a:spcBef>
                <a:spcPct val="50000"/>
              </a:spcBef>
            </a:pPr>
            <a:r>
              <a:rPr lang="en-US" sz="2400" b="1"/>
              <a:t>If it is 1 p.m. at Position X,  at which location is the time 5 p.m.</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idx="4294967295"/>
          </p:nvPr>
        </p:nvSpPr>
        <p:spPr>
          <a:xfrm>
            <a:off x="0" y="0"/>
            <a:ext cx="9144000" cy="2895600"/>
          </a:xfrm>
          <a:solidFill>
            <a:srgbClr val="FFFF00"/>
          </a:solidFill>
        </p:spPr>
        <p:txBody>
          <a:bodyPr/>
          <a:lstStyle/>
          <a:p>
            <a:r>
              <a:rPr lang="en-US">
                <a:solidFill>
                  <a:srgbClr val="0000FF"/>
                </a:solidFill>
              </a:rPr>
              <a:t>Earth rotates west to east </a:t>
            </a:r>
            <a:br>
              <a:rPr lang="en-US">
                <a:solidFill>
                  <a:srgbClr val="0000FF"/>
                </a:solidFill>
              </a:rPr>
            </a:br>
            <a:r>
              <a:rPr lang="en-US">
                <a:solidFill>
                  <a:srgbClr val="0000FF"/>
                </a:solidFill>
              </a:rPr>
              <a:t>Solar time is based on the position of the sun</a:t>
            </a:r>
            <a:br>
              <a:rPr lang="en-US">
                <a:solidFill>
                  <a:srgbClr val="0000FF"/>
                </a:solidFill>
              </a:rPr>
            </a:br>
            <a:r>
              <a:rPr lang="en-US">
                <a:solidFill>
                  <a:srgbClr val="0000FF"/>
                </a:solidFill>
              </a:rPr>
              <a:t>NIGHT IS FALLING ON EARTH</a:t>
            </a:r>
          </a:p>
        </p:txBody>
      </p:sp>
      <p:sp>
        <p:nvSpPr>
          <p:cNvPr id="58372" name="Text Box 4"/>
          <p:cNvSpPr txBox="1">
            <a:spLocks noChangeArrowheads="1"/>
          </p:cNvSpPr>
          <p:nvPr/>
        </p:nvSpPr>
        <p:spPr bwMode="auto">
          <a:xfrm>
            <a:off x="457200" y="3276600"/>
            <a:ext cx="8305800" cy="579438"/>
          </a:xfrm>
          <a:prstGeom prst="rect">
            <a:avLst/>
          </a:prstGeom>
          <a:noFill/>
          <a:ln w="9525">
            <a:noFill/>
            <a:miter lim="800000"/>
            <a:headEnd/>
            <a:tailEnd/>
          </a:ln>
          <a:effectLst/>
        </p:spPr>
        <p:txBody>
          <a:bodyPr>
            <a:spAutoFit/>
          </a:bodyPr>
          <a:lstStyle/>
          <a:p>
            <a:pPr>
              <a:spcBef>
                <a:spcPct val="50000"/>
              </a:spcBef>
            </a:pPr>
            <a:endParaRPr lang="en-US" sz="3200" b="1"/>
          </a:p>
        </p:txBody>
      </p:sp>
      <p:sp>
        <p:nvSpPr>
          <p:cNvPr id="58373" name="Text Box 5"/>
          <p:cNvSpPr txBox="1">
            <a:spLocks noChangeArrowheads="1"/>
          </p:cNvSpPr>
          <p:nvPr/>
        </p:nvSpPr>
        <p:spPr bwMode="auto">
          <a:xfrm>
            <a:off x="685800" y="3429000"/>
            <a:ext cx="7848600" cy="1798638"/>
          </a:xfrm>
          <a:prstGeom prst="rect">
            <a:avLst/>
          </a:prstGeom>
          <a:noFill/>
          <a:ln w="9525">
            <a:noFill/>
            <a:miter lim="800000"/>
            <a:headEnd/>
            <a:tailEnd/>
          </a:ln>
          <a:effectLst/>
        </p:spPr>
        <p:txBody>
          <a:bodyPr>
            <a:spAutoFit/>
          </a:bodyPr>
          <a:lstStyle/>
          <a:p>
            <a:pPr>
              <a:spcBef>
                <a:spcPct val="50000"/>
              </a:spcBef>
            </a:pPr>
            <a:r>
              <a:rPr lang="en-US" sz="3200" b="1"/>
              <a:t>Look at the East Coast of the United States.  The lights are already lit.</a:t>
            </a:r>
          </a:p>
          <a:p>
            <a:pPr>
              <a:spcBef>
                <a:spcPct val="50000"/>
              </a:spcBef>
            </a:pPr>
            <a:r>
              <a:rPr lang="en-US" sz="3200" b="1"/>
              <a:t>California the sun is still visible.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Slide C"/>
          <p:cNvPicPr>
            <a:picLocks noChangeAspect="1" noChangeArrowheads="1"/>
          </p:cNvPicPr>
          <p:nvPr/>
        </p:nvPicPr>
        <p:blipFill>
          <a:blip r:embed="rId3" cstate="print"/>
          <a:srcRect/>
          <a:stretch>
            <a:fillRect/>
          </a:stretch>
        </p:blipFill>
        <p:spPr bwMode="auto">
          <a:xfrm>
            <a:off x="0" y="0"/>
            <a:ext cx="9144000" cy="6851650"/>
          </a:xfrm>
          <a:prstGeom prst="rect">
            <a:avLst/>
          </a:prstGeom>
          <a:noFill/>
        </p:spPr>
      </p:pic>
      <p:sp>
        <p:nvSpPr>
          <p:cNvPr id="48131" name="Text Box 3"/>
          <p:cNvSpPr txBox="1">
            <a:spLocks noChangeArrowheads="1"/>
          </p:cNvSpPr>
          <p:nvPr/>
        </p:nvSpPr>
        <p:spPr bwMode="auto">
          <a:xfrm>
            <a:off x="6096000" y="3124200"/>
            <a:ext cx="2590800" cy="915988"/>
          </a:xfrm>
          <a:prstGeom prst="rect">
            <a:avLst/>
          </a:prstGeom>
          <a:noFill/>
          <a:ln w="9525">
            <a:noFill/>
            <a:miter lim="800000"/>
            <a:headEnd/>
            <a:tailEnd/>
          </a:ln>
          <a:effectLst/>
        </p:spPr>
        <p:txBody>
          <a:bodyPr>
            <a:spAutoFit/>
          </a:bodyPr>
          <a:lstStyle/>
          <a:p>
            <a:pPr algn="ctr" eaLnBrk="0" hangingPunct="0">
              <a:spcBef>
                <a:spcPct val="50000"/>
              </a:spcBef>
            </a:pPr>
            <a:r>
              <a:rPr lang="pt-BR">
                <a:solidFill>
                  <a:srgbClr val="FFCC00"/>
                </a:solidFill>
                <a:latin typeface="Times New Roman" pitchFamily="18" charset="0"/>
              </a:rPr>
              <a:t>This pictures shows AMERICAN CITIES at night.</a:t>
            </a:r>
            <a:endParaRPr lang="pt-BR">
              <a:solidFill>
                <a:srgbClr val="FF33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dissolve">
                                      <p:cBhvr>
                                        <p:cTn id="7"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Slide D"/>
          <p:cNvPicPr>
            <a:picLocks noChangeAspect="1" noChangeArrowheads="1"/>
          </p:cNvPicPr>
          <p:nvPr/>
        </p:nvPicPr>
        <p:blipFill>
          <a:blip r:embed="rId3" cstate="print"/>
          <a:srcRect/>
          <a:stretch>
            <a:fillRect/>
          </a:stretch>
        </p:blipFill>
        <p:spPr bwMode="auto">
          <a:xfrm>
            <a:off x="0" y="0"/>
            <a:ext cx="9144000" cy="6851650"/>
          </a:xfrm>
          <a:prstGeom prst="rect">
            <a:avLst/>
          </a:prstGeom>
          <a:noFill/>
        </p:spPr>
      </p:pic>
      <p:sp>
        <p:nvSpPr>
          <p:cNvPr id="50179" name="Text Box 3"/>
          <p:cNvSpPr txBox="1">
            <a:spLocks noChangeArrowheads="1"/>
          </p:cNvSpPr>
          <p:nvPr/>
        </p:nvSpPr>
        <p:spPr bwMode="auto">
          <a:xfrm>
            <a:off x="5334000" y="609600"/>
            <a:ext cx="1219200" cy="396875"/>
          </a:xfrm>
          <a:prstGeom prst="rect">
            <a:avLst/>
          </a:prstGeom>
          <a:noFill/>
          <a:ln w="9525">
            <a:noFill/>
            <a:miter lim="800000"/>
            <a:headEnd/>
            <a:tailEnd/>
          </a:ln>
          <a:effectLst/>
        </p:spPr>
        <p:txBody>
          <a:bodyPr>
            <a:spAutoFit/>
          </a:bodyPr>
          <a:lstStyle/>
          <a:p>
            <a:pPr eaLnBrk="0" hangingPunct="0">
              <a:spcBef>
                <a:spcPct val="50000"/>
              </a:spcBef>
            </a:pPr>
            <a:r>
              <a:rPr lang="pt-BR" sz="2000">
                <a:solidFill>
                  <a:srgbClr val="FFCC00"/>
                </a:solidFill>
                <a:latin typeface="Times New Roman" pitchFamily="18" charset="0"/>
              </a:rPr>
              <a:t>Saguenay</a:t>
            </a:r>
          </a:p>
        </p:txBody>
      </p:sp>
      <p:sp>
        <p:nvSpPr>
          <p:cNvPr id="50180" name="Text Box 4"/>
          <p:cNvSpPr txBox="1">
            <a:spLocks noChangeArrowheads="1"/>
          </p:cNvSpPr>
          <p:nvPr/>
        </p:nvSpPr>
        <p:spPr bwMode="auto">
          <a:xfrm>
            <a:off x="4495800" y="1371600"/>
            <a:ext cx="13716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Ottawa</a:t>
            </a:r>
          </a:p>
        </p:txBody>
      </p:sp>
      <p:sp>
        <p:nvSpPr>
          <p:cNvPr id="50181" name="Freeform 5"/>
          <p:cNvSpPr>
            <a:spLocks/>
          </p:cNvSpPr>
          <p:nvPr/>
        </p:nvSpPr>
        <p:spPr bwMode="auto">
          <a:xfrm>
            <a:off x="5638800" y="990600"/>
            <a:ext cx="231775" cy="773113"/>
          </a:xfrm>
          <a:custGeom>
            <a:avLst/>
            <a:gdLst/>
            <a:ahLst/>
            <a:cxnLst>
              <a:cxn ang="0">
                <a:pos x="146" y="0"/>
              </a:cxn>
              <a:cxn ang="0">
                <a:pos x="0" y="487"/>
              </a:cxn>
            </a:cxnLst>
            <a:rect l="0" t="0" r="r" b="b"/>
            <a:pathLst>
              <a:path w="146" h="487">
                <a:moveTo>
                  <a:pt x="146" y="0"/>
                </a:moveTo>
                <a:lnTo>
                  <a:pt x="0" y="487"/>
                </a:lnTo>
              </a:path>
            </a:pathLst>
          </a:custGeom>
          <a:noFill/>
          <a:ln w="9525">
            <a:solidFill>
              <a:srgbClr val="FFFF00"/>
            </a:solidFill>
            <a:round/>
            <a:headEnd/>
            <a:tailEnd type="triangle" w="med" len="med"/>
          </a:ln>
          <a:effectLst/>
        </p:spPr>
        <p:txBody>
          <a:bodyPr/>
          <a:lstStyle/>
          <a:p>
            <a:endParaRPr lang="en-US"/>
          </a:p>
        </p:txBody>
      </p:sp>
      <p:sp>
        <p:nvSpPr>
          <p:cNvPr id="50182" name="Line 6"/>
          <p:cNvSpPr>
            <a:spLocks noChangeShapeType="1"/>
          </p:cNvSpPr>
          <p:nvPr/>
        </p:nvSpPr>
        <p:spPr bwMode="auto">
          <a:xfrm>
            <a:off x="5105400" y="1752600"/>
            <a:ext cx="152400" cy="457200"/>
          </a:xfrm>
          <a:prstGeom prst="line">
            <a:avLst/>
          </a:prstGeom>
          <a:noFill/>
          <a:ln w="9525">
            <a:solidFill>
              <a:srgbClr val="FFCC00"/>
            </a:solidFill>
            <a:round/>
            <a:headEnd/>
            <a:tailEnd type="triangle" w="med" len="med"/>
          </a:ln>
          <a:effectLst/>
        </p:spPr>
        <p:txBody>
          <a:bodyPr/>
          <a:lstStyle/>
          <a:p>
            <a:endParaRPr lang="en-US"/>
          </a:p>
        </p:txBody>
      </p:sp>
      <p:sp>
        <p:nvSpPr>
          <p:cNvPr id="50183" name="Text Box 7"/>
          <p:cNvSpPr txBox="1">
            <a:spLocks noChangeArrowheads="1"/>
          </p:cNvSpPr>
          <p:nvPr/>
        </p:nvSpPr>
        <p:spPr bwMode="auto">
          <a:xfrm>
            <a:off x="7086600" y="838200"/>
            <a:ext cx="16002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Sept-Iles</a:t>
            </a:r>
          </a:p>
        </p:txBody>
      </p:sp>
      <p:sp>
        <p:nvSpPr>
          <p:cNvPr id="50184" name="Line 8"/>
          <p:cNvSpPr>
            <a:spLocks noChangeShapeType="1"/>
          </p:cNvSpPr>
          <p:nvPr/>
        </p:nvSpPr>
        <p:spPr bwMode="auto">
          <a:xfrm flipH="1">
            <a:off x="6019800" y="1143000"/>
            <a:ext cx="1066800" cy="381000"/>
          </a:xfrm>
          <a:prstGeom prst="line">
            <a:avLst/>
          </a:prstGeom>
          <a:noFill/>
          <a:ln w="9525">
            <a:solidFill>
              <a:srgbClr val="FFCC00"/>
            </a:solidFill>
            <a:round/>
            <a:headEnd/>
            <a:tailEnd type="triangle" w="med" len="med"/>
          </a:ln>
          <a:effectLst/>
        </p:spPr>
        <p:txBody>
          <a:bodyPr/>
          <a:lstStyle/>
          <a:p>
            <a:endParaRPr lang="en-US"/>
          </a:p>
        </p:txBody>
      </p:sp>
      <p:sp>
        <p:nvSpPr>
          <p:cNvPr id="50185" name="Text Box 9"/>
          <p:cNvSpPr txBox="1">
            <a:spLocks noChangeArrowheads="1"/>
          </p:cNvSpPr>
          <p:nvPr/>
        </p:nvSpPr>
        <p:spPr bwMode="auto">
          <a:xfrm>
            <a:off x="533400" y="5791200"/>
            <a:ext cx="914400" cy="641350"/>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Mexico City</a:t>
            </a:r>
          </a:p>
        </p:txBody>
      </p:sp>
      <p:sp>
        <p:nvSpPr>
          <p:cNvPr id="50186" name="Line 10"/>
          <p:cNvSpPr>
            <a:spLocks noChangeShapeType="1"/>
          </p:cNvSpPr>
          <p:nvPr/>
        </p:nvSpPr>
        <p:spPr bwMode="auto">
          <a:xfrm flipV="1">
            <a:off x="1066800" y="6019800"/>
            <a:ext cx="1371600" cy="228600"/>
          </a:xfrm>
          <a:prstGeom prst="line">
            <a:avLst/>
          </a:prstGeom>
          <a:noFill/>
          <a:ln w="9525">
            <a:solidFill>
              <a:srgbClr val="FFCC00"/>
            </a:solidFill>
            <a:round/>
            <a:headEnd/>
            <a:tailEnd type="triangle" w="med" len="med"/>
          </a:ln>
          <a:effectLst/>
        </p:spPr>
        <p:txBody>
          <a:bodyPr/>
          <a:lstStyle/>
          <a:p>
            <a:endParaRPr lang="en-US"/>
          </a:p>
        </p:txBody>
      </p:sp>
      <p:sp>
        <p:nvSpPr>
          <p:cNvPr id="50187" name="Line 11"/>
          <p:cNvSpPr>
            <a:spLocks noChangeShapeType="1"/>
          </p:cNvSpPr>
          <p:nvPr/>
        </p:nvSpPr>
        <p:spPr bwMode="auto">
          <a:xfrm flipH="1" flipV="1">
            <a:off x="5715000" y="2057400"/>
            <a:ext cx="1143000" cy="457200"/>
          </a:xfrm>
          <a:prstGeom prst="line">
            <a:avLst/>
          </a:prstGeom>
          <a:noFill/>
          <a:ln w="9525">
            <a:solidFill>
              <a:srgbClr val="FFCC00"/>
            </a:solidFill>
            <a:round/>
            <a:headEnd/>
            <a:tailEnd type="triangle" w="med" len="med"/>
          </a:ln>
          <a:effectLst/>
        </p:spPr>
        <p:txBody>
          <a:bodyPr/>
          <a:lstStyle/>
          <a:p>
            <a:endParaRPr lang="en-US"/>
          </a:p>
        </p:txBody>
      </p:sp>
      <p:sp>
        <p:nvSpPr>
          <p:cNvPr id="50188" name="Text Box 12"/>
          <p:cNvSpPr txBox="1">
            <a:spLocks noChangeArrowheads="1"/>
          </p:cNvSpPr>
          <p:nvPr/>
        </p:nvSpPr>
        <p:spPr bwMode="auto">
          <a:xfrm>
            <a:off x="6858000" y="2362200"/>
            <a:ext cx="16002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Québec</a:t>
            </a:r>
          </a:p>
        </p:txBody>
      </p:sp>
      <p:sp>
        <p:nvSpPr>
          <p:cNvPr id="50189" name="Text Box 13"/>
          <p:cNvSpPr txBox="1">
            <a:spLocks noChangeArrowheads="1"/>
          </p:cNvSpPr>
          <p:nvPr/>
        </p:nvSpPr>
        <p:spPr bwMode="auto">
          <a:xfrm>
            <a:off x="6248400" y="2819400"/>
            <a:ext cx="16002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Montréal</a:t>
            </a:r>
          </a:p>
        </p:txBody>
      </p:sp>
      <p:sp>
        <p:nvSpPr>
          <p:cNvPr id="50190" name="Line 14"/>
          <p:cNvSpPr>
            <a:spLocks noChangeShapeType="1"/>
          </p:cNvSpPr>
          <p:nvPr/>
        </p:nvSpPr>
        <p:spPr bwMode="auto">
          <a:xfrm flipH="1" flipV="1">
            <a:off x="5562600" y="2286000"/>
            <a:ext cx="685800" cy="685800"/>
          </a:xfrm>
          <a:prstGeom prst="line">
            <a:avLst/>
          </a:prstGeom>
          <a:noFill/>
          <a:ln w="9525">
            <a:solidFill>
              <a:srgbClr val="FFCC00"/>
            </a:solidFill>
            <a:round/>
            <a:headEnd/>
            <a:tailEnd type="triangle" w="med" len="med"/>
          </a:ln>
          <a:effectLst/>
        </p:spPr>
        <p:txBody>
          <a:bodyPr/>
          <a:lstStyle/>
          <a:p>
            <a:endParaRPr lang="en-US"/>
          </a:p>
        </p:txBody>
      </p:sp>
      <p:sp>
        <p:nvSpPr>
          <p:cNvPr id="50191" name="Text Box 15"/>
          <p:cNvSpPr txBox="1">
            <a:spLocks noChangeArrowheads="1"/>
          </p:cNvSpPr>
          <p:nvPr/>
        </p:nvSpPr>
        <p:spPr bwMode="auto">
          <a:xfrm>
            <a:off x="7696200" y="1143000"/>
            <a:ext cx="9906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St.John</a:t>
            </a:r>
          </a:p>
        </p:txBody>
      </p:sp>
      <p:sp>
        <p:nvSpPr>
          <p:cNvPr id="50192" name="Line 16"/>
          <p:cNvSpPr>
            <a:spLocks noChangeShapeType="1"/>
          </p:cNvSpPr>
          <p:nvPr/>
        </p:nvSpPr>
        <p:spPr bwMode="auto">
          <a:xfrm flipH="1">
            <a:off x="7239000" y="1371600"/>
            <a:ext cx="533400" cy="304800"/>
          </a:xfrm>
          <a:prstGeom prst="line">
            <a:avLst/>
          </a:prstGeom>
          <a:noFill/>
          <a:ln w="9525">
            <a:solidFill>
              <a:srgbClr val="FFCC00"/>
            </a:solidFill>
            <a:round/>
            <a:headEnd/>
            <a:tailEnd type="triangle" w="med" len="med"/>
          </a:ln>
          <a:effectLst/>
        </p:spPr>
        <p:txBody>
          <a:bodyPr/>
          <a:lstStyle/>
          <a:p>
            <a:endParaRPr lang="en-US"/>
          </a:p>
        </p:txBody>
      </p:sp>
      <p:sp>
        <p:nvSpPr>
          <p:cNvPr id="50193" name="Text Box 17"/>
          <p:cNvSpPr txBox="1">
            <a:spLocks noChangeArrowheads="1"/>
          </p:cNvSpPr>
          <p:nvPr/>
        </p:nvSpPr>
        <p:spPr bwMode="auto">
          <a:xfrm>
            <a:off x="6096000" y="3429000"/>
            <a:ext cx="2819400" cy="915988"/>
          </a:xfrm>
          <a:prstGeom prst="rect">
            <a:avLst/>
          </a:prstGeom>
          <a:noFill/>
          <a:ln w="9525">
            <a:noFill/>
            <a:miter lim="800000"/>
            <a:headEnd/>
            <a:tailEnd/>
          </a:ln>
          <a:effectLst/>
        </p:spPr>
        <p:txBody>
          <a:bodyPr>
            <a:spAutoFit/>
          </a:bodyPr>
          <a:lstStyle/>
          <a:p>
            <a:pPr eaLnBrk="0" hangingPunct="0">
              <a:spcBef>
                <a:spcPct val="50000"/>
              </a:spcBef>
            </a:pPr>
            <a:r>
              <a:rPr lang="pt-BR">
                <a:solidFill>
                  <a:srgbClr val="FFCC00"/>
                </a:solidFill>
                <a:latin typeface="Times New Roman" pitchFamily="18" charset="0"/>
              </a:rPr>
              <a:t>Those light are Boston, New York, Philadelphia and Washington.</a:t>
            </a:r>
          </a:p>
        </p:txBody>
      </p:sp>
      <p:sp>
        <p:nvSpPr>
          <p:cNvPr id="50194" name="Line 18"/>
          <p:cNvSpPr>
            <a:spLocks noChangeShapeType="1"/>
          </p:cNvSpPr>
          <p:nvPr/>
        </p:nvSpPr>
        <p:spPr bwMode="auto">
          <a:xfrm flipH="1" flipV="1">
            <a:off x="5715000" y="2971800"/>
            <a:ext cx="381000" cy="533400"/>
          </a:xfrm>
          <a:prstGeom prst="line">
            <a:avLst/>
          </a:prstGeom>
          <a:noFill/>
          <a:ln w="9525">
            <a:solidFill>
              <a:srgbClr val="FFCC00"/>
            </a:solidFill>
            <a:round/>
            <a:headEnd/>
            <a:tailEnd type="triangle" w="med" len="med"/>
          </a:ln>
          <a:effectLst/>
        </p:spPr>
        <p:txBody>
          <a:bodyPr/>
          <a:lstStyle/>
          <a:p>
            <a:endParaRPr lang="en-US"/>
          </a:p>
        </p:txBody>
      </p:sp>
      <p:sp>
        <p:nvSpPr>
          <p:cNvPr id="50195" name="Text Box 19"/>
          <p:cNvSpPr txBox="1">
            <a:spLocks noChangeArrowheads="1"/>
          </p:cNvSpPr>
          <p:nvPr/>
        </p:nvSpPr>
        <p:spPr bwMode="auto">
          <a:xfrm>
            <a:off x="3429000" y="1066800"/>
            <a:ext cx="16002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Toronto</a:t>
            </a:r>
          </a:p>
        </p:txBody>
      </p:sp>
      <p:sp>
        <p:nvSpPr>
          <p:cNvPr id="50196" name="Line 20"/>
          <p:cNvSpPr>
            <a:spLocks noChangeShapeType="1"/>
          </p:cNvSpPr>
          <p:nvPr/>
        </p:nvSpPr>
        <p:spPr bwMode="auto">
          <a:xfrm>
            <a:off x="3962400" y="1371600"/>
            <a:ext cx="914400" cy="1066800"/>
          </a:xfrm>
          <a:prstGeom prst="line">
            <a:avLst/>
          </a:prstGeom>
          <a:noFill/>
          <a:ln w="9525">
            <a:solidFill>
              <a:srgbClr val="FFCC00"/>
            </a:solidFill>
            <a:round/>
            <a:headEnd/>
            <a:tailEnd type="triangle" w="med" len="med"/>
          </a:ln>
          <a:effectLst/>
        </p:spPr>
        <p:txBody>
          <a:bodyPr/>
          <a:lstStyle/>
          <a:p>
            <a:endParaRPr lang="en-US"/>
          </a:p>
        </p:txBody>
      </p:sp>
      <p:sp>
        <p:nvSpPr>
          <p:cNvPr id="50197" name="Text Box 21"/>
          <p:cNvSpPr txBox="1">
            <a:spLocks noChangeArrowheads="1"/>
          </p:cNvSpPr>
          <p:nvPr/>
        </p:nvSpPr>
        <p:spPr bwMode="auto">
          <a:xfrm>
            <a:off x="5105400" y="3657600"/>
            <a:ext cx="9906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Detroit</a:t>
            </a:r>
          </a:p>
        </p:txBody>
      </p:sp>
      <p:sp>
        <p:nvSpPr>
          <p:cNvPr id="50198" name="Freeform 22"/>
          <p:cNvSpPr>
            <a:spLocks/>
          </p:cNvSpPr>
          <p:nvPr/>
        </p:nvSpPr>
        <p:spPr bwMode="auto">
          <a:xfrm>
            <a:off x="4724400" y="2819400"/>
            <a:ext cx="533400" cy="838200"/>
          </a:xfrm>
          <a:custGeom>
            <a:avLst/>
            <a:gdLst/>
            <a:ahLst/>
            <a:cxnLst>
              <a:cxn ang="0">
                <a:pos x="210" y="304"/>
              </a:cxn>
              <a:cxn ang="0">
                <a:pos x="0" y="0"/>
              </a:cxn>
            </a:cxnLst>
            <a:rect l="0" t="0" r="r" b="b"/>
            <a:pathLst>
              <a:path w="210" h="304">
                <a:moveTo>
                  <a:pt x="210" y="304"/>
                </a:moveTo>
                <a:lnTo>
                  <a:pt x="0" y="0"/>
                </a:lnTo>
              </a:path>
            </a:pathLst>
          </a:custGeom>
          <a:noFill/>
          <a:ln w="9525">
            <a:solidFill>
              <a:srgbClr val="FFFF00"/>
            </a:solidFill>
            <a:round/>
            <a:headEnd/>
            <a:tailEnd type="triangle" w="med" len="med"/>
          </a:ln>
          <a:effectLst/>
        </p:spPr>
        <p:txBody>
          <a:bodyPr/>
          <a:lstStyle/>
          <a:p>
            <a:endParaRPr lang="en-US"/>
          </a:p>
        </p:txBody>
      </p:sp>
      <p:sp>
        <p:nvSpPr>
          <p:cNvPr id="50199" name="Text Box 23"/>
          <p:cNvSpPr txBox="1">
            <a:spLocks noChangeArrowheads="1"/>
          </p:cNvSpPr>
          <p:nvPr/>
        </p:nvSpPr>
        <p:spPr bwMode="auto">
          <a:xfrm>
            <a:off x="5715000" y="5029200"/>
            <a:ext cx="16002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Miami</a:t>
            </a:r>
          </a:p>
        </p:txBody>
      </p:sp>
      <p:sp>
        <p:nvSpPr>
          <p:cNvPr id="50200" name="Freeform 24"/>
          <p:cNvSpPr>
            <a:spLocks/>
          </p:cNvSpPr>
          <p:nvPr/>
        </p:nvSpPr>
        <p:spPr bwMode="auto">
          <a:xfrm>
            <a:off x="5181600" y="4953000"/>
            <a:ext cx="523875" cy="225425"/>
          </a:xfrm>
          <a:custGeom>
            <a:avLst/>
            <a:gdLst/>
            <a:ahLst/>
            <a:cxnLst>
              <a:cxn ang="0">
                <a:pos x="234" y="94"/>
              </a:cxn>
              <a:cxn ang="0">
                <a:pos x="0" y="0"/>
              </a:cxn>
            </a:cxnLst>
            <a:rect l="0" t="0" r="r" b="b"/>
            <a:pathLst>
              <a:path w="234" h="94">
                <a:moveTo>
                  <a:pt x="234" y="94"/>
                </a:moveTo>
                <a:lnTo>
                  <a:pt x="0" y="0"/>
                </a:lnTo>
              </a:path>
            </a:pathLst>
          </a:custGeom>
          <a:noFill/>
          <a:ln w="9525">
            <a:solidFill>
              <a:srgbClr val="FFFF00"/>
            </a:solidFill>
            <a:round/>
            <a:headEnd/>
            <a:tailEnd type="triangle" w="med" len="med"/>
          </a:ln>
          <a:effectLst/>
        </p:spPr>
        <p:txBody>
          <a:bodyPr/>
          <a:lstStyle/>
          <a:p>
            <a:endParaRPr lang="en-US"/>
          </a:p>
        </p:txBody>
      </p:sp>
      <p:sp>
        <p:nvSpPr>
          <p:cNvPr id="50201" name="Text Box 25"/>
          <p:cNvSpPr txBox="1">
            <a:spLocks noChangeArrowheads="1"/>
          </p:cNvSpPr>
          <p:nvPr/>
        </p:nvSpPr>
        <p:spPr bwMode="auto">
          <a:xfrm>
            <a:off x="4953000" y="6096000"/>
            <a:ext cx="16002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Havana</a:t>
            </a:r>
          </a:p>
        </p:txBody>
      </p:sp>
      <p:sp>
        <p:nvSpPr>
          <p:cNvPr id="50202" name="Line 26"/>
          <p:cNvSpPr>
            <a:spLocks noChangeShapeType="1"/>
          </p:cNvSpPr>
          <p:nvPr/>
        </p:nvSpPr>
        <p:spPr bwMode="auto">
          <a:xfrm flipH="1" flipV="1">
            <a:off x="4876800" y="5486400"/>
            <a:ext cx="228600" cy="609600"/>
          </a:xfrm>
          <a:prstGeom prst="line">
            <a:avLst/>
          </a:prstGeom>
          <a:noFill/>
          <a:ln w="9525">
            <a:solidFill>
              <a:srgbClr val="FFCC00"/>
            </a:solidFill>
            <a:round/>
            <a:headEnd/>
            <a:tailEnd type="triangle" w="med" len="med"/>
          </a:ln>
          <a:effectLst/>
        </p:spPr>
        <p:txBody>
          <a:bodyPr/>
          <a:lstStyle/>
          <a:p>
            <a:endParaRPr lang="en-US"/>
          </a:p>
        </p:txBody>
      </p:sp>
      <p:sp>
        <p:nvSpPr>
          <p:cNvPr id="50203" name="Text Box 27"/>
          <p:cNvSpPr txBox="1">
            <a:spLocks noChangeArrowheads="1"/>
          </p:cNvSpPr>
          <p:nvPr/>
        </p:nvSpPr>
        <p:spPr bwMode="auto">
          <a:xfrm>
            <a:off x="7162800" y="4800600"/>
            <a:ext cx="16002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Puerto Rico</a:t>
            </a:r>
          </a:p>
        </p:txBody>
      </p:sp>
      <p:sp>
        <p:nvSpPr>
          <p:cNvPr id="50204" name="Line 28"/>
          <p:cNvSpPr>
            <a:spLocks noChangeShapeType="1"/>
          </p:cNvSpPr>
          <p:nvPr/>
        </p:nvSpPr>
        <p:spPr bwMode="auto">
          <a:xfrm flipH="1">
            <a:off x="7086600" y="5181600"/>
            <a:ext cx="381000" cy="609600"/>
          </a:xfrm>
          <a:prstGeom prst="line">
            <a:avLst/>
          </a:prstGeom>
          <a:noFill/>
          <a:ln w="9525">
            <a:solidFill>
              <a:srgbClr val="FFCC00"/>
            </a:solidFill>
            <a:round/>
            <a:headEnd/>
            <a:tailEnd type="triangle" w="med" len="med"/>
          </a:ln>
          <a:effectLst/>
        </p:spPr>
        <p:txBody>
          <a:bodyPr/>
          <a:lstStyle/>
          <a:p>
            <a:endParaRPr lang="en-US"/>
          </a:p>
        </p:txBody>
      </p:sp>
      <p:sp>
        <p:nvSpPr>
          <p:cNvPr id="50205" name="Text Box 29"/>
          <p:cNvSpPr txBox="1">
            <a:spLocks noChangeArrowheads="1"/>
          </p:cNvSpPr>
          <p:nvPr/>
        </p:nvSpPr>
        <p:spPr bwMode="auto">
          <a:xfrm>
            <a:off x="3581400" y="5029200"/>
            <a:ext cx="16002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Houston</a:t>
            </a:r>
          </a:p>
        </p:txBody>
      </p:sp>
      <p:sp>
        <p:nvSpPr>
          <p:cNvPr id="50206" name="Freeform 30"/>
          <p:cNvSpPr>
            <a:spLocks/>
          </p:cNvSpPr>
          <p:nvPr/>
        </p:nvSpPr>
        <p:spPr bwMode="auto">
          <a:xfrm>
            <a:off x="3276600" y="4572000"/>
            <a:ext cx="333375" cy="482600"/>
          </a:xfrm>
          <a:custGeom>
            <a:avLst/>
            <a:gdLst/>
            <a:ahLst/>
            <a:cxnLst>
              <a:cxn ang="0">
                <a:pos x="210" y="304"/>
              </a:cxn>
              <a:cxn ang="0">
                <a:pos x="0" y="0"/>
              </a:cxn>
            </a:cxnLst>
            <a:rect l="0" t="0" r="r" b="b"/>
            <a:pathLst>
              <a:path w="210" h="304">
                <a:moveTo>
                  <a:pt x="210" y="304"/>
                </a:moveTo>
                <a:lnTo>
                  <a:pt x="0" y="0"/>
                </a:lnTo>
              </a:path>
            </a:pathLst>
          </a:custGeom>
          <a:noFill/>
          <a:ln w="9525">
            <a:solidFill>
              <a:srgbClr val="FFFF00"/>
            </a:solidFill>
            <a:round/>
            <a:headEnd/>
            <a:tailEnd type="triangle" w="med" len="med"/>
          </a:ln>
          <a:effectLst/>
        </p:spPr>
        <p:txBody>
          <a:bodyPr/>
          <a:lstStyle/>
          <a:p>
            <a:endParaRPr lang="en-US"/>
          </a:p>
        </p:txBody>
      </p:sp>
      <p:sp>
        <p:nvSpPr>
          <p:cNvPr id="50207" name="Text Box 31"/>
          <p:cNvSpPr txBox="1">
            <a:spLocks noChangeArrowheads="1"/>
          </p:cNvSpPr>
          <p:nvPr/>
        </p:nvSpPr>
        <p:spPr bwMode="auto">
          <a:xfrm>
            <a:off x="1752600" y="4267200"/>
            <a:ext cx="9144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Dallas</a:t>
            </a:r>
          </a:p>
        </p:txBody>
      </p:sp>
      <p:sp>
        <p:nvSpPr>
          <p:cNvPr id="50208" name="Freeform 32"/>
          <p:cNvSpPr>
            <a:spLocks/>
          </p:cNvSpPr>
          <p:nvPr/>
        </p:nvSpPr>
        <p:spPr bwMode="auto">
          <a:xfrm>
            <a:off x="2438400" y="4038600"/>
            <a:ext cx="495300" cy="369888"/>
          </a:xfrm>
          <a:custGeom>
            <a:avLst/>
            <a:gdLst/>
            <a:ahLst/>
            <a:cxnLst>
              <a:cxn ang="0">
                <a:pos x="0" y="233"/>
              </a:cxn>
              <a:cxn ang="0">
                <a:pos x="312" y="0"/>
              </a:cxn>
            </a:cxnLst>
            <a:rect l="0" t="0" r="r" b="b"/>
            <a:pathLst>
              <a:path w="312" h="233">
                <a:moveTo>
                  <a:pt x="0" y="233"/>
                </a:moveTo>
                <a:lnTo>
                  <a:pt x="312" y="0"/>
                </a:lnTo>
              </a:path>
            </a:pathLst>
          </a:custGeom>
          <a:noFill/>
          <a:ln w="9525">
            <a:solidFill>
              <a:srgbClr val="FFFF00"/>
            </a:solidFill>
            <a:round/>
            <a:headEnd/>
            <a:tailEnd type="triangle" w="med" len="med"/>
          </a:ln>
          <a:effectLst/>
        </p:spPr>
        <p:txBody>
          <a:bodyPr/>
          <a:lstStyle/>
          <a:p>
            <a:endParaRPr lang="en-US"/>
          </a:p>
        </p:txBody>
      </p:sp>
      <p:sp>
        <p:nvSpPr>
          <p:cNvPr id="50209" name="Text Box 33"/>
          <p:cNvSpPr txBox="1">
            <a:spLocks noChangeArrowheads="1"/>
          </p:cNvSpPr>
          <p:nvPr/>
        </p:nvSpPr>
        <p:spPr bwMode="auto">
          <a:xfrm>
            <a:off x="0" y="1905000"/>
            <a:ext cx="1905000" cy="701675"/>
          </a:xfrm>
          <a:prstGeom prst="rect">
            <a:avLst/>
          </a:prstGeom>
          <a:noFill/>
          <a:ln w="9525">
            <a:noFill/>
            <a:miter lim="800000"/>
            <a:headEnd/>
            <a:tailEnd/>
          </a:ln>
          <a:effectLst/>
        </p:spPr>
        <p:txBody>
          <a:bodyPr>
            <a:spAutoFit/>
          </a:bodyPr>
          <a:lstStyle/>
          <a:p>
            <a:pPr eaLnBrk="0" hangingPunct="0">
              <a:spcBef>
                <a:spcPct val="50000"/>
              </a:spcBef>
            </a:pPr>
            <a:r>
              <a:rPr lang="pt-BR" sz="2000">
                <a:solidFill>
                  <a:srgbClr val="FFCC00"/>
                </a:solidFill>
                <a:latin typeface="Times New Roman" pitchFamily="18" charset="0"/>
              </a:rPr>
              <a:t>It’s still daylight in California </a:t>
            </a:r>
          </a:p>
        </p:txBody>
      </p:sp>
      <p:sp>
        <p:nvSpPr>
          <p:cNvPr id="50210" name="Freeform 34"/>
          <p:cNvSpPr>
            <a:spLocks/>
          </p:cNvSpPr>
          <p:nvPr/>
        </p:nvSpPr>
        <p:spPr bwMode="auto">
          <a:xfrm>
            <a:off x="469900" y="2895600"/>
            <a:ext cx="61913" cy="296863"/>
          </a:xfrm>
          <a:custGeom>
            <a:avLst/>
            <a:gdLst/>
            <a:ahLst/>
            <a:cxnLst>
              <a:cxn ang="0">
                <a:pos x="0" y="0"/>
              </a:cxn>
              <a:cxn ang="0">
                <a:pos x="39" y="187"/>
              </a:cxn>
            </a:cxnLst>
            <a:rect l="0" t="0" r="r" b="b"/>
            <a:pathLst>
              <a:path w="39" h="187">
                <a:moveTo>
                  <a:pt x="0" y="0"/>
                </a:moveTo>
                <a:lnTo>
                  <a:pt x="39" y="187"/>
                </a:lnTo>
              </a:path>
            </a:pathLst>
          </a:custGeom>
          <a:noFill/>
          <a:ln w="9525">
            <a:solidFill>
              <a:srgbClr val="FFFF00"/>
            </a:solidFill>
            <a:round/>
            <a:headEnd/>
            <a:tailEnd type="triangle" w="med" len="med"/>
          </a:ln>
          <a:effectLst/>
        </p:spPr>
        <p:txBody>
          <a:bodyPr/>
          <a:lstStyle/>
          <a:p>
            <a:endParaRPr lang="en-US"/>
          </a:p>
        </p:txBody>
      </p:sp>
      <p:sp>
        <p:nvSpPr>
          <p:cNvPr id="50211" name="Line 35"/>
          <p:cNvSpPr>
            <a:spLocks noChangeShapeType="1"/>
          </p:cNvSpPr>
          <p:nvPr/>
        </p:nvSpPr>
        <p:spPr bwMode="auto">
          <a:xfrm>
            <a:off x="2667000" y="1295400"/>
            <a:ext cx="1143000" cy="609600"/>
          </a:xfrm>
          <a:prstGeom prst="line">
            <a:avLst/>
          </a:prstGeom>
          <a:noFill/>
          <a:ln w="9525">
            <a:solidFill>
              <a:srgbClr val="FFCC00"/>
            </a:solidFill>
            <a:round/>
            <a:headEnd/>
            <a:tailEnd type="triangle" w="med" len="med"/>
          </a:ln>
          <a:effectLst/>
        </p:spPr>
        <p:txBody>
          <a:bodyPr/>
          <a:lstStyle/>
          <a:p>
            <a:endParaRPr lang="en-US"/>
          </a:p>
        </p:txBody>
      </p:sp>
      <p:sp>
        <p:nvSpPr>
          <p:cNvPr id="50212" name="Text Box 36"/>
          <p:cNvSpPr txBox="1">
            <a:spLocks noChangeArrowheads="1"/>
          </p:cNvSpPr>
          <p:nvPr/>
        </p:nvSpPr>
        <p:spPr bwMode="auto">
          <a:xfrm>
            <a:off x="1828800" y="990600"/>
            <a:ext cx="1600200" cy="366713"/>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Thunder Bay</a:t>
            </a:r>
          </a:p>
        </p:txBody>
      </p:sp>
      <p:sp>
        <p:nvSpPr>
          <p:cNvPr id="50213" name="Text Box 37"/>
          <p:cNvSpPr txBox="1">
            <a:spLocks noChangeArrowheads="1"/>
          </p:cNvSpPr>
          <p:nvPr/>
        </p:nvSpPr>
        <p:spPr bwMode="auto">
          <a:xfrm>
            <a:off x="6659563" y="6237288"/>
            <a:ext cx="1600200" cy="366712"/>
          </a:xfrm>
          <a:prstGeom prst="rect">
            <a:avLst/>
          </a:prstGeom>
          <a:noFill/>
          <a:ln w="9525">
            <a:noFill/>
            <a:miter lim="800000"/>
            <a:headEnd/>
            <a:tailEnd/>
          </a:ln>
          <a:effectLst/>
        </p:spPr>
        <p:txBody>
          <a:bodyPr>
            <a:spAutoFit/>
          </a:bodyPr>
          <a:lstStyle/>
          <a:p>
            <a:pPr eaLnBrk="0" hangingPunct="0">
              <a:spcBef>
                <a:spcPct val="50000"/>
              </a:spcBef>
            </a:pPr>
            <a:r>
              <a:rPr lang="es-ES">
                <a:solidFill>
                  <a:srgbClr val="FFCC00"/>
                </a:solidFill>
                <a:latin typeface="Times New Roman" pitchFamily="18" charset="0"/>
              </a:rPr>
              <a:t>Port-au-Prince</a:t>
            </a:r>
          </a:p>
        </p:txBody>
      </p:sp>
      <p:sp>
        <p:nvSpPr>
          <p:cNvPr id="50214" name="Freeform 38"/>
          <p:cNvSpPr>
            <a:spLocks/>
          </p:cNvSpPr>
          <p:nvPr/>
        </p:nvSpPr>
        <p:spPr bwMode="auto">
          <a:xfrm>
            <a:off x="6300788" y="6021388"/>
            <a:ext cx="523875" cy="225425"/>
          </a:xfrm>
          <a:custGeom>
            <a:avLst/>
            <a:gdLst/>
            <a:ahLst/>
            <a:cxnLst>
              <a:cxn ang="0">
                <a:pos x="234" y="94"/>
              </a:cxn>
              <a:cxn ang="0">
                <a:pos x="0" y="0"/>
              </a:cxn>
            </a:cxnLst>
            <a:rect l="0" t="0" r="r" b="b"/>
            <a:pathLst>
              <a:path w="234" h="94">
                <a:moveTo>
                  <a:pt x="234" y="94"/>
                </a:moveTo>
                <a:lnTo>
                  <a:pt x="0" y="0"/>
                </a:lnTo>
              </a:path>
            </a:pathLst>
          </a:custGeom>
          <a:noFill/>
          <a:ln w="9525">
            <a:solidFill>
              <a:srgbClr val="FFFF00"/>
            </a:solidFill>
            <a:round/>
            <a:headEnd/>
            <a:tailEnd type="triangle" w="med" len="med"/>
          </a:ln>
          <a:effec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0"/>
                                  </p:stCondLst>
                                  <p:childTnLst>
                                    <p:set>
                                      <p:cBhvr>
                                        <p:cTn id="6" dur="1" fill="hold">
                                          <p:stCondLst>
                                            <p:cond delay="0"/>
                                          </p:stCondLst>
                                        </p:cTn>
                                        <p:tgtEl>
                                          <p:spTgt spid="50193"/>
                                        </p:tgtEl>
                                        <p:attrNameLst>
                                          <p:attrName>style.visibility</p:attrName>
                                        </p:attrNameLst>
                                      </p:cBhvr>
                                      <p:to>
                                        <p:strVal val="visible"/>
                                      </p:to>
                                    </p:set>
                                    <p:animEffect transition="in" filter="dissolve">
                                      <p:cBhvr>
                                        <p:cTn id="7" dur="500"/>
                                        <p:tgtEl>
                                          <p:spTgt spid="50193"/>
                                        </p:tgtEl>
                                      </p:cBhvr>
                                    </p:animEffect>
                                  </p:childTnLst>
                                </p:cTn>
                              </p:par>
                            </p:childTnLst>
                          </p:cTn>
                        </p:par>
                        <p:par>
                          <p:cTn id="8" fill="hold">
                            <p:stCondLst>
                              <p:cond delay="1500"/>
                            </p:stCondLst>
                            <p:childTnLst>
                              <p:par>
                                <p:cTn id="9" presetID="9" presetClass="entr" presetSubtype="0" fill="hold" grpId="0" nodeType="afterEffect">
                                  <p:stCondLst>
                                    <p:cond delay="1000"/>
                                  </p:stCondLst>
                                  <p:childTnLst>
                                    <p:set>
                                      <p:cBhvr>
                                        <p:cTn id="10" dur="1" fill="hold">
                                          <p:stCondLst>
                                            <p:cond delay="0"/>
                                          </p:stCondLst>
                                        </p:cTn>
                                        <p:tgtEl>
                                          <p:spTgt spid="50183"/>
                                        </p:tgtEl>
                                        <p:attrNameLst>
                                          <p:attrName>style.visibility</p:attrName>
                                        </p:attrNameLst>
                                      </p:cBhvr>
                                      <p:to>
                                        <p:strVal val="visible"/>
                                      </p:to>
                                    </p:set>
                                    <p:animEffect transition="in" filter="dissolve">
                                      <p:cBhvr>
                                        <p:cTn id="11" dur="500"/>
                                        <p:tgtEl>
                                          <p:spTgt spid="50183"/>
                                        </p:tgtEl>
                                      </p:cBhvr>
                                    </p:animEffect>
                                  </p:childTnLst>
                                </p:cTn>
                              </p:par>
                            </p:childTnLst>
                          </p:cTn>
                        </p:par>
                        <p:par>
                          <p:cTn id="12" fill="hold">
                            <p:stCondLst>
                              <p:cond delay="3000"/>
                            </p:stCondLst>
                            <p:childTnLst>
                              <p:par>
                                <p:cTn id="13" presetID="9" presetClass="entr" presetSubtype="0" fill="hold" grpId="0" nodeType="afterEffect">
                                  <p:stCondLst>
                                    <p:cond delay="1000"/>
                                  </p:stCondLst>
                                  <p:childTnLst>
                                    <p:set>
                                      <p:cBhvr>
                                        <p:cTn id="14" dur="1" fill="hold">
                                          <p:stCondLst>
                                            <p:cond delay="0"/>
                                          </p:stCondLst>
                                        </p:cTn>
                                        <p:tgtEl>
                                          <p:spTgt spid="50188"/>
                                        </p:tgtEl>
                                        <p:attrNameLst>
                                          <p:attrName>style.visibility</p:attrName>
                                        </p:attrNameLst>
                                      </p:cBhvr>
                                      <p:to>
                                        <p:strVal val="visible"/>
                                      </p:to>
                                    </p:set>
                                    <p:animEffect transition="in" filter="dissolve">
                                      <p:cBhvr>
                                        <p:cTn id="15" dur="500"/>
                                        <p:tgtEl>
                                          <p:spTgt spid="50188"/>
                                        </p:tgtEl>
                                      </p:cBhvr>
                                    </p:animEffect>
                                  </p:childTnLst>
                                </p:cTn>
                              </p:par>
                            </p:childTnLst>
                          </p:cTn>
                        </p:par>
                        <p:par>
                          <p:cTn id="16" fill="hold">
                            <p:stCondLst>
                              <p:cond delay="4500"/>
                            </p:stCondLst>
                            <p:childTnLst>
                              <p:par>
                                <p:cTn id="17" presetID="9" presetClass="entr" presetSubtype="0" fill="hold" grpId="0" nodeType="afterEffect">
                                  <p:stCondLst>
                                    <p:cond delay="1000"/>
                                  </p:stCondLst>
                                  <p:childTnLst>
                                    <p:set>
                                      <p:cBhvr>
                                        <p:cTn id="18" dur="1" fill="hold">
                                          <p:stCondLst>
                                            <p:cond delay="0"/>
                                          </p:stCondLst>
                                        </p:cTn>
                                        <p:tgtEl>
                                          <p:spTgt spid="50189"/>
                                        </p:tgtEl>
                                        <p:attrNameLst>
                                          <p:attrName>style.visibility</p:attrName>
                                        </p:attrNameLst>
                                      </p:cBhvr>
                                      <p:to>
                                        <p:strVal val="visible"/>
                                      </p:to>
                                    </p:set>
                                    <p:animEffect transition="in" filter="dissolve">
                                      <p:cBhvr>
                                        <p:cTn id="19" dur="500"/>
                                        <p:tgtEl>
                                          <p:spTgt spid="50189"/>
                                        </p:tgtEl>
                                      </p:cBhvr>
                                    </p:animEffect>
                                  </p:childTnLst>
                                </p:cTn>
                              </p:par>
                            </p:childTnLst>
                          </p:cTn>
                        </p:par>
                        <p:par>
                          <p:cTn id="20" fill="hold">
                            <p:stCondLst>
                              <p:cond delay="6000"/>
                            </p:stCondLst>
                            <p:childTnLst>
                              <p:par>
                                <p:cTn id="21" presetID="9" presetClass="entr" presetSubtype="0" fill="hold" grpId="0" nodeType="afterEffect">
                                  <p:stCondLst>
                                    <p:cond delay="1000"/>
                                  </p:stCondLst>
                                  <p:childTnLst>
                                    <p:set>
                                      <p:cBhvr>
                                        <p:cTn id="22" dur="1" fill="hold">
                                          <p:stCondLst>
                                            <p:cond delay="0"/>
                                          </p:stCondLst>
                                        </p:cTn>
                                        <p:tgtEl>
                                          <p:spTgt spid="50191"/>
                                        </p:tgtEl>
                                        <p:attrNameLst>
                                          <p:attrName>style.visibility</p:attrName>
                                        </p:attrNameLst>
                                      </p:cBhvr>
                                      <p:to>
                                        <p:strVal val="visible"/>
                                      </p:to>
                                    </p:set>
                                    <p:animEffect transition="in" filter="dissolve">
                                      <p:cBhvr>
                                        <p:cTn id="23" dur="500"/>
                                        <p:tgtEl>
                                          <p:spTgt spid="50191"/>
                                        </p:tgtEl>
                                      </p:cBhvr>
                                    </p:animEffect>
                                  </p:childTnLst>
                                </p:cTn>
                              </p:par>
                            </p:childTnLst>
                          </p:cTn>
                        </p:par>
                        <p:par>
                          <p:cTn id="24" fill="hold">
                            <p:stCondLst>
                              <p:cond delay="7500"/>
                            </p:stCondLst>
                            <p:childTnLst>
                              <p:par>
                                <p:cTn id="25" presetID="9" presetClass="entr" presetSubtype="0" fill="hold" grpId="0" nodeType="afterEffect">
                                  <p:stCondLst>
                                    <p:cond delay="1000"/>
                                  </p:stCondLst>
                                  <p:childTnLst>
                                    <p:set>
                                      <p:cBhvr>
                                        <p:cTn id="26" dur="1" fill="hold">
                                          <p:stCondLst>
                                            <p:cond delay="0"/>
                                          </p:stCondLst>
                                        </p:cTn>
                                        <p:tgtEl>
                                          <p:spTgt spid="50199"/>
                                        </p:tgtEl>
                                        <p:attrNameLst>
                                          <p:attrName>style.visibility</p:attrName>
                                        </p:attrNameLst>
                                      </p:cBhvr>
                                      <p:to>
                                        <p:strVal val="visible"/>
                                      </p:to>
                                    </p:set>
                                    <p:animEffect transition="in" filter="dissolve">
                                      <p:cBhvr>
                                        <p:cTn id="27" dur="500"/>
                                        <p:tgtEl>
                                          <p:spTgt spid="50199"/>
                                        </p:tgtEl>
                                      </p:cBhvr>
                                    </p:animEffect>
                                  </p:childTnLst>
                                </p:cTn>
                              </p:par>
                            </p:childTnLst>
                          </p:cTn>
                        </p:par>
                        <p:par>
                          <p:cTn id="28" fill="hold">
                            <p:stCondLst>
                              <p:cond delay="9000"/>
                            </p:stCondLst>
                            <p:childTnLst>
                              <p:par>
                                <p:cTn id="29" presetID="9" presetClass="entr" presetSubtype="0" fill="hold" grpId="0" nodeType="afterEffect">
                                  <p:stCondLst>
                                    <p:cond delay="1000"/>
                                  </p:stCondLst>
                                  <p:childTnLst>
                                    <p:set>
                                      <p:cBhvr>
                                        <p:cTn id="30" dur="1" fill="hold">
                                          <p:stCondLst>
                                            <p:cond delay="0"/>
                                          </p:stCondLst>
                                        </p:cTn>
                                        <p:tgtEl>
                                          <p:spTgt spid="50201"/>
                                        </p:tgtEl>
                                        <p:attrNameLst>
                                          <p:attrName>style.visibility</p:attrName>
                                        </p:attrNameLst>
                                      </p:cBhvr>
                                      <p:to>
                                        <p:strVal val="visible"/>
                                      </p:to>
                                    </p:set>
                                    <p:animEffect transition="in" filter="dissolve">
                                      <p:cBhvr>
                                        <p:cTn id="31" dur="500"/>
                                        <p:tgtEl>
                                          <p:spTgt spid="50201"/>
                                        </p:tgtEl>
                                      </p:cBhvr>
                                    </p:animEffect>
                                  </p:childTnLst>
                                </p:cTn>
                              </p:par>
                            </p:childTnLst>
                          </p:cTn>
                        </p:par>
                        <p:par>
                          <p:cTn id="32" fill="hold">
                            <p:stCondLst>
                              <p:cond delay="10500"/>
                            </p:stCondLst>
                            <p:childTnLst>
                              <p:par>
                                <p:cTn id="33" presetID="9" presetClass="entr" presetSubtype="0" fill="hold" grpId="0" nodeType="afterEffect">
                                  <p:stCondLst>
                                    <p:cond delay="1000"/>
                                  </p:stCondLst>
                                  <p:childTnLst>
                                    <p:set>
                                      <p:cBhvr>
                                        <p:cTn id="34" dur="1" fill="hold">
                                          <p:stCondLst>
                                            <p:cond delay="0"/>
                                          </p:stCondLst>
                                        </p:cTn>
                                        <p:tgtEl>
                                          <p:spTgt spid="50203"/>
                                        </p:tgtEl>
                                        <p:attrNameLst>
                                          <p:attrName>style.visibility</p:attrName>
                                        </p:attrNameLst>
                                      </p:cBhvr>
                                      <p:to>
                                        <p:strVal val="visible"/>
                                      </p:to>
                                    </p:set>
                                    <p:animEffect transition="in" filter="dissolve">
                                      <p:cBhvr>
                                        <p:cTn id="35" dur="500"/>
                                        <p:tgtEl>
                                          <p:spTgt spid="50203"/>
                                        </p:tgtEl>
                                      </p:cBhvr>
                                    </p:animEffect>
                                  </p:childTnLst>
                                </p:cTn>
                              </p:par>
                            </p:childTnLst>
                          </p:cTn>
                        </p:par>
                        <p:par>
                          <p:cTn id="36" fill="hold">
                            <p:stCondLst>
                              <p:cond delay="12000"/>
                            </p:stCondLst>
                            <p:childTnLst>
                              <p:par>
                                <p:cTn id="37" presetID="9" presetClass="entr" presetSubtype="0" fill="hold" grpId="0" nodeType="afterEffect">
                                  <p:stCondLst>
                                    <p:cond delay="0"/>
                                  </p:stCondLst>
                                  <p:childTnLst>
                                    <p:set>
                                      <p:cBhvr>
                                        <p:cTn id="38" dur="1" fill="hold">
                                          <p:stCondLst>
                                            <p:cond delay="0"/>
                                          </p:stCondLst>
                                        </p:cTn>
                                        <p:tgtEl>
                                          <p:spTgt spid="50200"/>
                                        </p:tgtEl>
                                        <p:attrNameLst>
                                          <p:attrName>style.visibility</p:attrName>
                                        </p:attrNameLst>
                                      </p:cBhvr>
                                      <p:to>
                                        <p:strVal val="visible"/>
                                      </p:to>
                                    </p:set>
                                    <p:animEffect transition="in" filter="dissolve">
                                      <p:cBhvr>
                                        <p:cTn id="39" dur="500"/>
                                        <p:tgtEl>
                                          <p:spTgt spid="50200"/>
                                        </p:tgtEl>
                                      </p:cBhvr>
                                    </p:animEffect>
                                  </p:childTnLst>
                                </p:cTn>
                              </p:par>
                            </p:childTnLst>
                          </p:cTn>
                        </p:par>
                        <p:par>
                          <p:cTn id="40" fill="hold">
                            <p:stCondLst>
                              <p:cond delay="12500"/>
                            </p:stCondLst>
                            <p:childTnLst>
                              <p:par>
                                <p:cTn id="41" presetID="9" presetClass="entr" presetSubtype="0" fill="hold" grpId="0" nodeType="afterEffect">
                                  <p:stCondLst>
                                    <p:cond delay="1000"/>
                                  </p:stCondLst>
                                  <p:childTnLst>
                                    <p:set>
                                      <p:cBhvr>
                                        <p:cTn id="42" dur="1" fill="hold">
                                          <p:stCondLst>
                                            <p:cond delay="0"/>
                                          </p:stCondLst>
                                        </p:cTn>
                                        <p:tgtEl>
                                          <p:spTgt spid="50205"/>
                                        </p:tgtEl>
                                        <p:attrNameLst>
                                          <p:attrName>style.visibility</p:attrName>
                                        </p:attrNameLst>
                                      </p:cBhvr>
                                      <p:to>
                                        <p:strVal val="visible"/>
                                      </p:to>
                                    </p:set>
                                    <p:animEffect transition="in" filter="dissolve">
                                      <p:cBhvr>
                                        <p:cTn id="43" dur="500"/>
                                        <p:tgtEl>
                                          <p:spTgt spid="50205"/>
                                        </p:tgtEl>
                                      </p:cBhvr>
                                    </p:animEffect>
                                  </p:childTnLst>
                                </p:cTn>
                              </p:par>
                            </p:childTnLst>
                          </p:cTn>
                        </p:par>
                        <p:par>
                          <p:cTn id="44" fill="hold">
                            <p:stCondLst>
                              <p:cond delay="14000"/>
                            </p:stCondLst>
                            <p:childTnLst>
                              <p:par>
                                <p:cTn id="45" presetID="9" presetClass="entr" presetSubtype="0" fill="hold" grpId="0" nodeType="afterEffect">
                                  <p:stCondLst>
                                    <p:cond delay="0"/>
                                  </p:stCondLst>
                                  <p:childTnLst>
                                    <p:set>
                                      <p:cBhvr>
                                        <p:cTn id="46" dur="1" fill="hold">
                                          <p:stCondLst>
                                            <p:cond delay="0"/>
                                          </p:stCondLst>
                                        </p:cTn>
                                        <p:tgtEl>
                                          <p:spTgt spid="50198"/>
                                        </p:tgtEl>
                                        <p:attrNameLst>
                                          <p:attrName>style.visibility</p:attrName>
                                        </p:attrNameLst>
                                      </p:cBhvr>
                                      <p:to>
                                        <p:strVal val="visible"/>
                                      </p:to>
                                    </p:set>
                                    <p:animEffect transition="in" filter="dissolve">
                                      <p:cBhvr>
                                        <p:cTn id="47" dur="500"/>
                                        <p:tgtEl>
                                          <p:spTgt spid="50198"/>
                                        </p:tgtEl>
                                      </p:cBhvr>
                                    </p:animEffect>
                                  </p:childTnLst>
                                </p:cTn>
                              </p:par>
                            </p:childTnLst>
                          </p:cTn>
                        </p:par>
                        <p:par>
                          <p:cTn id="48" fill="hold">
                            <p:stCondLst>
                              <p:cond delay="14500"/>
                            </p:stCondLst>
                            <p:childTnLst>
                              <p:par>
                                <p:cTn id="49" presetID="9" presetClass="entr" presetSubtype="0" fill="hold" grpId="0" nodeType="afterEffect">
                                  <p:stCondLst>
                                    <p:cond delay="0"/>
                                  </p:stCondLst>
                                  <p:childTnLst>
                                    <p:set>
                                      <p:cBhvr>
                                        <p:cTn id="50" dur="1" fill="hold">
                                          <p:stCondLst>
                                            <p:cond delay="0"/>
                                          </p:stCondLst>
                                        </p:cTn>
                                        <p:tgtEl>
                                          <p:spTgt spid="50206"/>
                                        </p:tgtEl>
                                        <p:attrNameLst>
                                          <p:attrName>style.visibility</p:attrName>
                                        </p:attrNameLst>
                                      </p:cBhvr>
                                      <p:to>
                                        <p:strVal val="visible"/>
                                      </p:to>
                                    </p:set>
                                    <p:animEffect transition="in" filter="dissolve">
                                      <p:cBhvr>
                                        <p:cTn id="51" dur="500"/>
                                        <p:tgtEl>
                                          <p:spTgt spid="50206"/>
                                        </p:tgtEl>
                                      </p:cBhvr>
                                    </p:animEffect>
                                  </p:childTnLst>
                                </p:cTn>
                              </p:par>
                            </p:childTnLst>
                          </p:cTn>
                        </p:par>
                        <p:par>
                          <p:cTn id="52" fill="hold">
                            <p:stCondLst>
                              <p:cond delay="15000"/>
                            </p:stCondLst>
                            <p:childTnLst>
                              <p:par>
                                <p:cTn id="53" presetID="9" presetClass="entr" presetSubtype="0" fill="hold" grpId="0" nodeType="afterEffect">
                                  <p:stCondLst>
                                    <p:cond delay="1000"/>
                                  </p:stCondLst>
                                  <p:childTnLst>
                                    <p:set>
                                      <p:cBhvr>
                                        <p:cTn id="54" dur="1" fill="hold">
                                          <p:stCondLst>
                                            <p:cond delay="0"/>
                                          </p:stCondLst>
                                        </p:cTn>
                                        <p:tgtEl>
                                          <p:spTgt spid="50180"/>
                                        </p:tgtEl>
                                        <p:attrNameLst>
                                          <p:attrName>style.visibility</p:attrName>
                                        </p:attrNameLst>
                                      </p:cBhvr>
                                      <p:to>
                                        <p:strVal val="visible"/>
                                      </p:to>
                                    </p:set>
                                    <p:animEffect transition="in" filter="dissolve">
                                      <p:cBhvr>
                                        <p:cTn id="55" dur="500"/>
                                        <p:tgtEl>
                                          <p:spTgt spid="50180"/>
                                        </p:tgtEl>
                                      </p:cBhvr>
                                    </p:animEffect>
                                  </p:childTnLst>
                                </p:cTn>
                              </p:par>
                            </p:childTnLst>
                          </p:cTn>
                        </p:par>
                        <p:par>
                          <p:cTn id="56" fill="hold">
                            <p:stCondLst>
                              <p:cond delay="16500"/>
                            </p:stCondLst>
                            <p:childTnLst>
                              <p:par>
                                <p:cTn id="57" presetID="9" presetClass="entr" presetSubtype="0" fill="hold" grpId="0" nodeType="afterEffect">
                                  <p:stCondLst>
                                    <p:cond delay="1000"/>
                                  </p:stCondLst>
                                  <p:childTnLst>
                                    <p:set>
                                      <p:cBhvr>
                                        <p:cTn id="58" dur="1" fill="hold">
                                          <p:stCondLst>
                                            <p:cond delay="0"/>
                                          </p:stCondLst>
                                        </p:cTn>
                                        <p:tgtEl>
                                          <p:spTgt spid="50185"/>
                                        </p:tgtEl>
                                        <p:attrNameLst>
                                          <p:attrName>style.visibility</p:attrName>
                                        </p:attrNameLst>
                                      </p:cBhvr>
                                      <p:to>
                                        <p:strVal val="visible"/>
                                      </p:to>
                                    </p:set>
                                    <p:animEffect transition="in" filter="dissolve">
                                      <p:cBhvr>
                                        <p:cTn id="59" dur="500"/>
                                        <p:tgtEl>
                                          <p:spTgt spid="50185"/>
                                        </p:tgtEl>
                                      </p:cBhvr>
                                    </p:animEffect>
                                  </p:childTnLst>
                                </p:cTn>
                              </p:par>
                            </p:childTnLst>
                          </p:cTn>
                        </p:par>
                        <p:par>
                          <p:cTn id="60" fill="hold">
                            <p:stCondLst>
                              <p:cond delay="18000"/>
                            </p:stCondLst>
                            <p:childTnLst>
                              <p:par>
                                <p:cTn id="61" presetID="9" presetClass="entr" presetSubtype="0" fill="hold" grpId="0" nodeType="afterEffect">
                                  <p:stCondLst>
                                    <p:cond delay="1000"/>
                                  </p:stCondLst>
                                  <p:childTnLst>
                                    <p:set>
                                      <p:cBhvr>
                                        <p:cTn id="62" dur="1" fill="hold">
                                          <p:stCondLst>
                                            <p:cond delay="0"/>
                                          </p:stCondLst>
                                        </p:cTn>
                                        <p:tgtEl>
                                          <p:spTgt spid="50207"/>
                                        </p:tgtEl>
                                        <p:attrNameLst>
                                          <p:attrName>style.visibility</p:attrName>
                                        </p:attrNameLst>
                                      </p:cBhvr>
                                      <p:to>
                                        <p:strVal val="visible"/>
                                      </p:to>
                                    </p:set>
                                    <p:animEffect transition="in" filter="dissolve">
                                      <p:cBhvr>
                                        <p:cTn id="63" dur="500"/>
                                        <p:tgtEl>
                                          <p:spTgt spid="50207"/>
                                        </p:tgtEl>
                                      </p:cBhvr>
                                    </p:animEffect>
                                  </p:childTnLst>
                                </p:cTn>
                              </p:par>
                            </p:childTnLst>
                          </p:cTn>
                        </p:par>
                        <p:par>
                          <p:cTn id="64" fill="hold">
                            <p:stCondLst>
                              <p:cond delay="19500"/>
                            </p:stCondLst>
                            <p:childTnLst>
                              <p:par>
                                <p:cTn id="65" presetID="9" presetClass="entr" presetSubtype="0" fill="hold" grpId="0" nodeType="afterEffect">
                                  <p:stCondLst>
                                    <p:cond delay="0"/>
                                  </p:stCondLst>
                                  <p:childTnLst>
                                    <p:set>
                                      <p:cBhvr>
                                        <p:cTn id="66" dur="1" fill="hold">
                                          <p:stCondLst>
                                            <p:cond delay="0"/>
                                          </p:stCondLst>
                                        </p:cTn>
                                        <p:tgtEl>
                                          <p:spTgt spid="50208"/>
                                        </p:tgtEl>
                                        <p:attrNameLst>
                                          <p:attrName>style.visibility</p:attrName>
                                        </p:attrNameLst>
                                      </p:cBhvr>
                                      <p:to>
                                        <p:strVal val="visible"/>
                                      </p:to>
                                    </p:set>
                                    <p:animEffect transition="in" filter="dissolve">
                                      <p:cBhvr>
                                        <p:cTn id="67" dur="500"/>
                                        <p:tgtEl>
                                          <p:spTgt spid="50208"/>
                                        </p:tgtEl>
                                      </p:cBhvr>
                                    </p:animEffect>
                                  </p:childTnLst>
                                </p:cTn>
                              </p:par>
                            </p:childTnLst>
                          </p:cTn>
                        </p:par>
                        <p:par>
                          <p:cTn id="68" fill="hold">
                            <p:stCondLst>
                              <p:cond delay="20000"/>
                            </p:stCondLst>
                            <p:childTnLst>
                              <p:par>
                                <p:cTn id="69" presetID="9" presetClass="entr" presetSubtype="0" fill="hold" grpId="0" nodeType="afterEffect">
                                  <p:stCondLst>
                                    <p:cond delay="1000"/>
                                  </p:stCondLst>
                                  <p:childTnLst>
                                    <p:set>
                                      <p:cBhvr>
                                        <p:cTn id="70" dur="1" fill="hold">
                                          <p:stCondLst>
                                            <p:cond delay="0"/>
                                          </p:stCondLst>
                                        </p:cTn>
                                        <p:tgtEl>
                                          <p:spTgt spid="50209"/>
                                        </p:tgtEl>
                                        <p:attrNameLst>
                                          <p:attrName>style.visibility</p:attrName>
                                        </p:attrNameLst>
                                      </p:cBhvr>
                                      <p:to>
                                        <p:strVal val="visible"/>
                                      </p:to>
                                    </p:set>
                                    <p:animEffect transition="in" filter="dissolve">
                                      <p:cBhvr>
                                        <p:cTn id="71" dur="500"/>
                                        <p:tgtEl>
                                          <p:spTgt spid="50209"/>
                                        </p:tgtEl>
                                      </p:cBhvr>
                                    </p:animEffect>
                                  </p:childTnLst>
                                </p:cTn>
                              </p:par>
                            </p:childTnLst>
                          </p:cTn>
                        </p:par>
                        <p:par>
                          <p:cTn id="72" fill="hold">
                            <p:stCondLst>
                              <p:cond delay="21500"/>
                            </p:stCondLst>
                            <p:childTnLst>
                              <p:par>
                                <p:cTn id="73" presetID="9" presetClass="entr" presetSubtype="0" fill="hold" grpId="0" nodeType="afterEffect">
                                  <p:stCondLst>
                                    <p:cond delay="0"/>
                                  </p:stCondLst>
                                  <p:childTnLst>
                                    <p:set>
                                      <p:cBhvr>
                                        <p:cTn id="74" dur="1" fill="hold">
                                          <p:stCondLst>
                                            <p:cond delay="0"/>
                                          </p:stCondLst>
                                        </p:cTn>
                                        <p:tgtEl>
                                          <p:spTgt spid="50210"/>
                                        </p:tgtEl>
                                        <p:attrNameLst>
                                          <p:attrName>style.visibility</p:attrName>
                                        </p:attrNameLst>
                                      </p:cBhvr>
                                      <p:to>
                                        <p:strVal val="visible"/>
                                      </p:to>
                                    </p:set>
                                    <p:animEffect transition="in" filter="dissolve">
                                      <p:cBhvr>
                                        <p:cTn id="75" dur="500"/>
                                        <p:tgtEl>
                                          <p:spTgt spid="50210"/>
                                        </p:tgtEl>
                                      </p:cBhvr>
                                    </p:animEffect>
                                  </p:childTnLst>
                                </p:cTn>
                              </p:par>
                            </p:childTnLst>
                          </p:cTn>
                        </p:par>
                        <p:par>
                          <p:cTn id="76" fill="hold">
                            <p:stCondLst>
                              <p:cond delay="22000"/>
                            </p:stCondLst>
                            <p:childTnLst>
                              <p:par>
                                <p:cTn id="77" presetID="9" presetClass="entr" presetSubtype="0" fill="hold" grpId="0" nodeType="afterEffect">
                                  <p:stCondLst>
                                    <p:cond delay="1000"/>
                                  </p:stCondLst>
                                  <p:childTnLst>
                                    <p:set>
                                      <p:cBhvr>
                                        <p:cTn id="78" dur="1" fill="hold">
                                          <p:stCondLst>
                                            <p:cond delay="0"/>
                                          </p:stCondLst>
                                        </p:cTn>
                                        <p:tgtEl>
                                          <p:spTgt spid="50195"/>
                                        </p:tgtEl>
                                        <p:attrNameLst>
                                          <p:attrName>style.visibility</p:attrName>
                                        </p:attrNameLst>
                                      </p:cBhvr>
                                      <p:to>
                                        <p:strVal val="visible"/>
                                      </p:to>
                                    </p:set>
                                    <p:animEffect transition="in" filter="dissolve">
                                      <p:cBhvr>
                                        <p:cTn id="79" dur="500"/>
                                        <p:tgtEl>
                                          <p:spTgt spid="50195"/>
                                        </p:tgtEl>
                                      </p:cBhvr>
                                    </p:animEffect>
                                  </p:childTnLst>
                                </p:cTn>
                              </p:par>
                            </p:childTnLst>
                          </p:cTn>
                        </p:par>
                        <p:par>
                          <p:cTn id="80" fill="hold">
                            <p:stCondLst>
                              <p:cond delay="23500"/>
                            </p:stCondLst>
                            <p:childTnLst>
                              <p:par>
                                <p:cTn id="81" presetID="9" presetClass="entr" presetSubtype="0" fill="hold" grpId="0" nodeType="afterEffect">
                                  <p:stCondLst>
                                    <p:cond delay="1000"/>
                                  </p:stCondLst>
                                  <p:childTnLst>
                                    <p:set>
                                      <p:cBhvr>
                                        <p:cTn id="82" dur="1" fill="hold">
                                          <p:stCondLst>
                                            <p:cond delay="0"/>
                                          </p:stCondLst>
                                        </p:cTn>
                                        <p:tgtEl>
                                          <p:spTgt spid="50197"/>
                                        </p:tgtEl>
                                        <p:attrNameLst>
                                          <p:attrName>style.visibility</p:attrName>
                                        </p:attrNameLst>
                                      </p:cBhvr>
                                      <p:to>
                                        <p:strVal val="visible"/>
                                      </p:to>
                                    </p:set>
                                    <p:animEffect transition="in" filter="dissolve">
                                      <p:cBhvr>
                                        <p:cTn id="83" dur="500"/>
                                        <p:tgtEl>
                                          <p:spTgt spid="50197"/>
                                        </p:tgtEl>
                                      </p:cBhvr>
                                    </p:animEffect>
                                  </p:childTnLst>
                                </p:cTn>
                              </p:par>
                            </p:childTnLst>
                          </p:cTn>
                        </p:par>
                        <p:par>
                          <p:cTn id="84" fill="hold">
                            <p:stCondLst>
                              <p:cond delay="25000"/>
                            </p:stCondLst>
                            <p:childTnLst>
                              <p:par>
                                <p:cTn id="85" presetID="9" presetClass="entr" presetSubtype="0" fill="hold" grpId="0" nodeType="afterEffect">
                                  <p:stCondLst>
                                    <p:cond delay="1000"/>
                                  </p:stCondLst>
                                  <p:childTnLst>
                                    <p:set>
                                      <p:cBhvr>
                                        <p:cTn id="86" dur="1" fill="hold">
                                          <p:stCondLst>
                                            <p:cond delay="0"/>
                                          </p:stCondLst>
                                        </p:cTn>
                                        <p:tgtEl>
                                          <p:spTgt spid="50212"/>
                                        </p:tgtEl>
                                        <p:attrNameLst>
                                          <p:attrName>style.visibility</p:attrName>
                                        </p:attrNameLst>
                                      </p:cBhvr>
                                      <p:to>
                                        <p:strVal val="visible"/>
                                      </p:to>
                                    </p:set>
                                    <p:animEffect transition="in" filter="dissolve">
                                      <p:cBhvr>
                                        <p:cTn id="87" dur="500"/>
                                        <p:tgtEl>
                                          <p:spTgt spid="50212"/>
                                        </p:tgtEl>
                                      </p:cBhvr>
                                    </p:animEffect>
                                  </p:childTnLst>
                                </p:cTn>
                              </p:par>
                            </p:childTnLst>
                          </p:cTn>
                        </p:par>
                        <p:par>
                          <p:cTn id="88" fill="hold">
                            <p:stCondLst>
                              <p:cond delay="26500"/>
                            </p:stCondLst>
                            <p:childTnLst>
                              <p:par>
                                <p:cTn id="89" presetID="9" presetClass="entr" presetSubtype="0" fill="hold" grpId="0" nodeType="afterEffect">
                                  <p:stCondLst>
                                    <p:cond delay="1000"/>
                                  </p:stCondLst>
                                  <p:childTnLst>
                                    <p:set>
                                      <p:cBhvr>
                                        <p:cTn id="90" dur="1" fill="hold">
                                          <p:stCondLst>
                                            <p:cond delay="0"/>
                                          </p:stCondLst>
                                        </p:cTn>
                                        <p:tgtEl>
                                          <p:spTgt spid="50179"/>
                                        </p:tgtEl>
                                        <p:attrNameLst>
                                          <p:attrName>style.visibility</p:attrName>
                                        </p:attrNameLst>
                                      </p:cBhvr>
                                      <p:to>
                                        <p:strVal val="visible"/>
                                      </p:to>
                                    </p:set>
                                    <p:animEffect transition="in" filter="dissolve">
                                      <p:cBhvr>
                                        <p:cTn id="91" dur="500"/>
                                        <p:tgtEl>
                                          <p:spTgt spid="50179"/>
                                        </p:tgtEl>
                                      </p:cBhvr>
                                    </p:animEffect>
                                  </p:childTnLst>
                                </p:cTn>
                              </p:par>
                            </p:childTnLst>
                          </p:cTn>
                        </p:par>
                        <p:par>
                          <p:cTn id="92" fill="hold">
                            <p:stCondLst>
                              <p:cond delay="28000"/>
                            </p:stCondLst>
                            <p:childTnLst>
                              <p:par>
                                <p:cTn id="93" presetID="9" presetClass="entr" presetSubtype="0" fill="hold" grpId="0" nodeType="afterEffect">
                                  <p:stCondLst>
                                    <p:cond delay="0"/>
                                  </p:stCondLst>
                                  <p:childTnLst>
                                    <p:set>
                                      <p:cBhvr>
                                        <p:cTn id="94" dur="1" fill="hold">
                                          <p:stCondLst>
                                            <p:cond delay="0"/>
                                          </p:stCondLst>
                                        </p:cTn>
                                        <p:tgtEl>
                                          <p:spTgt spid="50181"/>
                                        </p:tgtEl>
                                        <p:attrNameLst>
                                          <p:attrName>style.visibility</p:attrName>
                                        </p:attrNameLst>
                                      </p:cBhvr>
                                      <p:to>
                                        <p:strVal val="visible"/>
                                      </p:to>
                                    </p:set>
                                    <p:animEffect transition="in" filter="dissolve">
                                      <p:cBhvr>
                                        <p:cTn id="95" dur="500"/>
                                        <p:tgtEl>
                                          <p:spTgt spid="50181"/>
                                        </p:tgtEl>
                                      </p:cBhvr>
                                    </p:animEffect>
                                  </p:childTnLst>
                                </p:cTn>
                              </p:par>
                            </p:childTnLst>
                          </p:cTn>
                        </p:par>
                        <p:par>
                          <p:cTn id="96" fill="hold">
                            <p:stCondLst>
                              <p:cond delay="28500"/>
                            </p:stCondLst>
                            <p:childTnLst>
                              <p:par>
                                <p:cTn id="97" presetID="9" presetClass="entr" presetSubtype="0" fill="hold" grpId="0" nodeType="afterEffect">
                                  <p:stCondLst>
                                    <p:cond delay="1000"/>
                                  </p:stCondLst>
                                  <p:childTnLst>
                                    <p:set>
                                      <p:cBhvr>
                                        <p:cTn id="98" dur="1" fill="hold">
                                          <p:stCondLst>
                                            <p:cond delay="0"/>
                                          </p:stCondLst>
                                        </p:cTn>
                                        <p:tgtEl>
                                          <p:spTgt spid="50213"/>
                                        </p:tgtEl>
                                        <p:attrNameLst>
                                          <p:attrName>style.visibility</p:attrName>
                                        </p:attrNameLst>
                                      </p:cBhvr>
                                      <p:to>
                                        <p:strVal val="visible"/>
                                      </p:to>
                                    </p:set>
                                    <p:animEffect transition="in" filter="dissolve">
                                      <p:cBhvr>
                                        <p:cTn id="99" dur="500"/>
                                        <p:tgtEl>
                                          <p:spTgt spid="50213"/>
                                        </p:tgtEl>
                                      </p:cBhvr>
                                    </p:animEffect>
                                  </p:childTnLst>
                                </p:cTn>
                              </p:par>
                            </p:childTnLst>
                          </p:cTn>
                        </p:par>
                        <p:par>
                          <p:cTn id="100" fill="hold">
                            <p:stCondLst>
                              <p:cond delay="30000"/>
                            </p:stCondLst>
                            <p:childTnLst>
                              <p:par>
                                <p:cTn id="101" presetID="9" presetClass="entr" presetSubtype="0" fill="hold" grpId="0" nodeType="afterEffect">
                                  <p:stCondLst>
                                    <p:cond delay="0"/>
                                  </p:stCondLst>
                                  <p:childTnLst>
                                    <p:set>
                                      <p:cBhvr>
                                        <p:cTn id="102" dur="1" fill="hold">
                                          <p:stCondLst>
                                            <p:cond delay="0"/>
                                          </p:stCondLst>
                                        </p:cTn>
                                        <p:tgtEl>
                                          <p:spTgt spid="50214"/>
                                        </p:tgtEl>
                                        <p:attrNameLst>
                                          <p:attrName>style.visibility</p:attrName>
                                        </p:attrNameLst>
                                      </p:cBhvr>
                                      <p:to>
                                        <p:strVal val="visible"/>
                                      </p:to>
                                    </p:set>
                                    <p:animEffect transition="in" filter="dissolve">
                                      <p:cBhvr>
                                        <p:cTn id="103" dur="500"/>
                                        <p:tgtEl>
                                          <p:spTgt spid="50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autoUpdateAnimBg="0"/>
      <p:bldP spid="50180" grpId="0" autoUpdateAnimBg="0"/>
      <p:bldP spid="50181" grpId="0" animBg="1"/>
      <p:bldP spid="50183" grpId="0" autoUpdateAnimBg="0"/>
      <p:bldP spid="50185" grpId="0" autoUpdateAnimBg="0"/>
      <p:bldP spid="50188" grpId="0" autoUpdateAnimBg="0"/>
      <p:bldP spid="50189" grpId="0" autoUpdateAnimBg="0"/>
      <p:bldP spid="50191" grpId="0" autoUpdateAnimBg="0"/>
      <p:bldP spid="50193" grpId="0" autoUpdateAnimBg="0"/>
      <p:bldP spid="50195" grpId="0" autoUpdateAnimBg="0"/>
      <p:bldP spid="50197" grpId="0" autoUpdateAnimBg="0"/>
      <p:bldP spid="50198" grpId="0" animBg="1"/>
      <p:bldP spid="50199" grpId="0" autoUpdateAnimBg="0"/>
      <p:bldP spid="50200" grpId="0" animBg="1"/>
      <p:bldP spid="50201" grpId="0" autoUpdateAnimBg="0"/>
      <p:bldP spid="50203" grpId="0" autoUpdateAnimBg="0"/>
      <p:bldP spid="50205" grpId="0" autoUpdateAnimBg="0"/>
      <p:bldP spid="50206" grpId="0" animBg="1"/>
      <p:bldP spid="50207" grpId="0" autoUpdateAnimBg="0"/>
      <p:bldP spid="50208" grpId="0" animBg="1"/>
      <p:bldP spid="50209" grpId="0" autoUpdateAnimBg="0"/>
      <p:bldP spid="50210" grpId="0" animBg="1"/>
      <p:bldP spid="50212" grpId="0" autoUpdateAnimBg="0"/>
      <p:bldP spid="50213" grpId="0" autoUpdateAnimBg="0"/>
      <p:bldP spid="502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5"/>
          <p:cNvSpPr>
            <a:spLocks noGrp="1" noChangeArrowheads="1"/>
          </p:cNvSpPr>
          <p:nvPr>
            <p:ph type="title"/>
          </p:nvPr>
        </p:nvSpPr>
        <p:spPr>
          <a:xfrm>
            <a:off x="457200" y="609600"/>
            <a:ext cx="8229600" cy="1143000"/>
          </a:xfrm>
        </p:spPr>
        <p:txBody>
          <a:bodyPr/>
          <a:lstStyle/>
          <a:p>
            <a:r>
              <a:rPr lang="en-US" sz="2800"/>
              <a:t>Latitude lines run east/west but they measure </a:t>
            </a:r>
            <a:r>
              <a:rPr lang="en-US" sz="2800">
                <a:solidFill>
                  <a:srgbClr val="FF0000"/>
                </a:solidFill>
              </a:rPr>
              <a:t>north or south of the equator (0</a:t>
            </a:r>
            <a:r>
              <a:rPr lang="en-US" sz="2800">
                <a:solidFill>
                  <a:srgbClr val="FF0000"/>
                </a:solidFill>
                <a:cs typeface="Arial" charset="0"/>
              </a:rPr>
              <a:t>°) </a:t>
            </a:r>
            <a:r>
              <a:rPr lang="en-US" sz="2800">
                <a:cs typeface="Times New Roman" pitchFamily="18" charset="0"/>
              </a:rPr>
              <a:t>splitting the earth into the Northern Hemisphere and Southern Hemisphere.</a:t>
            </a:r>
            <a:r>
              <a:rPr lang="en-US" sz="2400">
                <a:cs typeface="Times New Roman" pitchFamily="18" charset="0"/>
              </a:rPr>
              <a:t>  </a:t>
            </a:r>
            <a:r>
              <a:rPr lang="en-US" sz="2400"/>
              <a:t/>
            </a:r>
            <a:br>
              <a:rPr lang="en-US" sz="2400"/>
            </a:br>
            <a:endParaRPr lang="en-US" sz="2400"/>
          </a:p>
        </p:txBody>
      </p:sp>
      <p:pic>
        <p:nvPicPr>
          <p:cNvPr id="33796" name="Picture 4" descr="latitude"/>
          <p:cNvPicPr>
            <a:picLocks noChangeAspect="1" noChangeArrowheads="1"/>
          </p:cNvPicPr>
          <p:nvPr>
            <p:ph idx="1"/>
          </p:nvPr>
        </p:nvPicPr>
        <p:blipFill>
          <a:blip r:embed="rId2" cstate="print"/>
          <a:srcRect/>
          <a:stretch>
            <a:fillRect/>
          </a:stretch>
        </p:blipFill>
        <p:spPr>
          <a:xfrm>
            <a:off x="2895600" y="2133600"/>
            <a:ext cx="3203575" cy="3273425"/>
          </a:xfrm>
          <a:noFill/>
          <a:ln w="28575">
            <a:solidFill>
              <a:srgbClr val="000000"/>
            </a:solid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250825" y="304800"/>
            <a:ext cx="8642350" cy="6075363"/>
          </a:xfrm>
          <a:prstGeom prst="rect">
            <a:avLst/>
          </a:prstGeom>
          <a:noFill/>
          <a:ln w="9525">
            <a:noFill/>
            <a:miter lim="800000"/>
            <a:headEnd/>
            <a:tailEnd/>
          </a:ln>
          <a:effectLst/>
        </p:spPr>
        <p:txBody>
          <a:bodyPr>
            <a:spAutoFit/>
          </a:bodyPr>
          <a:lstStyle/>
          <a:p>
            <a:pPr algn="ctr">
              <a:spcBef>
                <a:spcPct val="50000"/>
              </a:spcBef>
            </a:pPr>
            <a:r>
              <a:rPr lang="fr-CA" sz="2800">
                <a:solidFill>
                  <a:srgbClr val="0000CC"/>
                </a:solidFill>
                <a:latin typeface="Verdana" pitchFamily="34" charset="0"/>
              </a:rPr>
              <a:t>NIGHT IS FALLING ON EARTH.</a:t>
            </a:r>
          </a:p>
          <a:p>
            <a:pPr algn="ctr">
              <a:spcBef>
                <a:spcPct val="50000"/>
              </a:spcBef>
            </a:pPr>
            <a:endParaRPr lang="fr-CA" sz="2800">
              <a:latin typeface="Verdana" pitchFamily="34" charset="0"/>
            </a:endParaRPr>
          </a:p>
          <a:p>
            <a:pPr algn="ctr">
              <a:spcBef>
                <a:spcPct val="50000"/>
              </a:spcBef>
            </a:pPr>
            <a:r>
              <a:rPr lang="en-US" sz="2800">
                <a:solidFill>
                  <a:srgbClr val="0000CC"/>
                </a:solidFill>
                <a:latin typeface="Verdana" pitchFamily="34" charset="0"/>
              </a:rPr>
              <a:t>Look at Paris and Barcelona, the lights are already lit, meanwhile in London, Lisbon and Madrid the sun is still visible. </a:t>
            </a:r>
          </a:p>
          <a:p>
            <a:pPr algn="ctr">
              <a:spcBef>
                <a:spcPct val="50000"/>
              </a:spcBef>
            </a:pPr>
            <a:endParaRPr lang="en-US" sz="2800">
              <a:solidFill>
                <a:srgbClr val="0000CC"/>
              </a:solidFill>
              <a:latin typeface="Verdana" pitchFamily="34" charset="0"/>
            </a:endParaRPr>
          </a:p>
          <a:p>
            <a:pPr algn="ctr">
              <a:spcBef>
                <a:spcPct val="50000"/>
              </a:spcBef>
            </a:pPr>
            <a:r>
              <a:rPr lang="en-US" sz="2800">
                <a:solidFill>
                  <a:srgbClr val="0000CC"/>
                </a:solidFill>
                <a:latin typeface="Verdana" pitchFamily="34" charset="0"/>
              </a:rPr>
              <a:t>Looking south, we can see the islands in the middle of the ocean. </a:t>
            </a:r>
          </a:p>
          <a:p>
            <a:pPr algn="ctr">
              <a:spcBef>
                <a:spcPct val="50000"/>
              </a:spcBef>
            </a:pPr>
            <a:endParaRPr lang="en-US" sz="2800">
              <a:solidFill>
                <a:srgbClr val="0000CC"/>
              </a:solidFill>
              <a:latin typeface="Verdana" pitchFamily="34" charset="0"/>
            </a:endParaRPr>
          </a:p>
          <a:p>
            <a:pPr algn="ctr">
              <a:spcBef>
                <a:spcPct val="50000"/>
              </a:spcBef>
            </a:pPr>
            <a:r>
              <a:rPr lang="en-US" sz="2800">
                <a:solidFill>
                  <a:srgbClr val="0000CC"/>
                </a:solidFill>
                <a:latin typeface="Verdana" pitchFamily="34" charset="0"/>
              </a:rPr>
              <a:t>We have a perfect view of the British Islands, Iceland and Canada.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1000"/>
                                  </p:stCondLst>
                                  <p:childTnLst>
                                    <p:set>
                                      <p:cBhvr>
                                        <p:cTn id="6" dur="1" fill="hold">
                                          <p:stCondLst>
                                            <p:cond delay="0"/>
                                          </p:stCondLst>
                                        </p:cTn>
                                        <p:tgtEl>
                                          <p:spTgt spid="44034"/>
                                        </p:tgtEl>
                                        <p:attrNameLst>
                                          <p:attrName>style.visibility</p:attrName>
                                        </p:attrNameLst>
                                      </p:cBhvr>
                                      <p:to>
                                        <p:strVal val="visible"/>
                                      </p:to>
                                    </p:set>
                                    <p:animEffect transition="in" filter="strips(downLeft)">
                                      <p:cBhvr>
                                        <p:cTn id="7" dur="5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spain_01"/>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46083" name="Line 3"/>
          <p:cNvSpPr>
            <a:spLocks noChangeShapeType="1"/>
          </p:cNvSpPr>
          <p:nvPr/>
        </p:nvSpPr>
        <p:spPr bwMode="auto">
          <a:xfrm>
            <a:off x="4429125" y="2420938"/>
            <a:ext cx="863600" cy="0"/>
          </a:xfrm>
          <a:prstGeom prst="line">
            <a:avLst/>
          </a:prstGeom>
          <a:noFill/>
          <a:ln w="9525">
            <a:solidFill>
              <a:srgbClr val="FFFF00"/>
            </a:solidFill>
            <a:round/>
            <a:headEnd/>
            <a:tailEnd type="triangle" w="med" len="med"/>
          </a:ln>
          <a:effectLst/>
        </p:spPr>
        <p:txBody>
          <a:bodyPr/>
          <a:lstStyle/>
          <a:p>
            <a:endParaRPr lang="en-US"/>
          </a:p>
        </p:txBody>
      </p:sp>
      <p:sp>
        <p:nvSpPr>
          <p:cNvPr id="46084" name="Text Box 4"/>
          <p:cNvSpPr txBox="1">
            <a:spLocks noChangeArrowheads="1"/>
          </p:cNvSpPr>
          <p:nvPr/>
        </p:nvSpPr>
        <p:spPr bwMode="auto">
          <a:xfrm>
            <a:off x="3708400" y="2209800"/>
            <a:ext cx="863600" cy="304800"/>
          </a:xfrm>
          <a:prstGeom prst="rect">
            <a:avLst/>
          </a:prstGeom>
          <a:noFill/>
          <a:ln w="9525">
            <a:noFill/>
            <a:miter lim="800000"/>
            <a:headEnd/>
            <a:tailEnd/>
          </a:ln>
          <a:effectLst/>
        </p:spPr>
        <p:txBody>
          <a:bodyPr>
            <a:spAutoFit/>
          </a:bodyPr>
          <a:lstStyle/>
          <a:p>
            <a:pPr>
              <a:spcBef>
                <a:spcPct val="50000"/>
              </a:spcBef>
            </a:pPr>
            <a:r>
              <a:rPr lang="pt-BR" sz="1400">
                <a:solidFill>
                  <a:srgbClr val="FF3300"/>
                </a:solidFill>
              </a:rPr>
              <a:t>France</a:t>
            </a:r>
          </a:p>
        </p:txBody>
      </p:sp>
      <p:sp>
        <p:nvSpPr>
          <p:cNvPr id="46085" name="Line 5"/>
          <p:cNvSpPr>
            <a:spLocks noChangeShapeType="1"/>
          </p:cNvSpPr>
          <p:nvPr/>
        </p:nvSpPr>
        <p:spPr bwMode="auto">
          <a:xfrm>
            <a:off x="3708400" y="2924175"/>
            <a:ext cx="863600" cy="0"/>
          </a:xfrm>
          <a:prstGeom prst="line">
            <a:avLst/>
          </a:prstGeom>
          <a:noFill/>
          <a:ln w="9525">
            <a:solidFill>
              <a:srgbClr val="FFFF00"/>
            </a:solidFill>
            <a:round/>
            <a:headEnd/>
            <a:tailEnd type="triangle" w="med" len="med"/>
          </a:ln>
          <a:effectLst/>
        </p:spPr>
        <p:txBody>
          <a:bodyPr/>
          <a:lstStyle/>
          <a:p>
            <a:endParaRPr lang="en-US"/>
          </a:p>
        </p:txBody>
      </p:sp>
      <p:sp>
        <p:nvSpPr>
          <p:cNvPr id="46086" name="Text Box 6"/>
          <p:cNvSpPr txBox="1">
            <a:spLocks noChangeArrowheads="1"/>
          </p:cNvSpPr>
          <p:nvPr/>
        </p:nvSpPr>
        <p:spPr bwMode="auto">
          <a:xfrm>
            <a:off x="2819400" y="2743200"/>
            <a:ext cx="1152525" cy="304800"/>
          </a:xfrm>
          <a:prstGeom prst="rect">
            <a:avLst/>
          </a:prstGeom>
          <a:noFill/>
          <a:ln w="9525">
            <a:noFill/>
            <a:miter lim="800000"/>
            <a:headEnd/>
            <a:tailEnd/>
          </a:ln>
          <a:effectLst/>
        </p:spPr>
        <p:txBody>
          <a:bodyPr>
            <a:spAutoFit/>
          </a:bodyPr>
          <a:lstStyle/>
          <a:p>
            <a:pPr>
              <a:spcBef>
                <a:spcPct val="50000"/>
              </a:spcBef>
            </a:pPr>
            <a:r>
              <a:rPr lang="pt-BR" sz="1400">
                <a:solidFill>
                  <a:srgbClr val="FF3300"/>
                </a:solidFill>
              </a:rPr>
              <a:t>Spain</a:t>
            </a:r>
          </a:p>
        </p:txBody>
      </p:sp>
      <p:sp>
        <p:nvSpPr>
          <p:cNvPr id="46087" name="Text Box 7"/>
          <p:cNvSpPr txBox="1">
            <a:spLocks noChangeArrowheads="1"/>
          </p:cNvSpPr>
          <p:nvPr/>
        </p:nvSpPr>
        <p:spPr bwMode="auto">
          <a:xfrm>
            <a:off x="5508625" y="4724400"/>
            <a:ext cx="1223963" cy="366713"/>
          </a:xfrm>
          <a:prstGeom prst="rect">
            <a:avLst/>
          </a:prstGeom>
          <a:noFill/>
          <a:ln w="9525">
            <a:noFill/>
            <a:miter lim="800000"/>
            <a:headEnd/>
            <a:tailEnd/>
          </a:ln>
          <a:effectLst/>
        </p:spPr>
        <p:txBody>
          <a:bodyPr>
            <a:spAutoFit/>
          </a:bodyPr>
          <a:lstStyle/>
          <a:p>
            <a:pPr>
              <a:spcBef>
                <a:spcPct val="50000"/>
              </a:spcBef>
            </a:pPr>
            <a:r>
              <a:rPr lang="pt-BR">
                <a:solidFill>
                  <a:schemeClr val="bg1"/>
                </a:solidFill>
              </a:rPr>
              <a:t>AFRICA</a:t>
            </a:r>
          </a:p>
        </p:txBody>
      </p:sp>
      <p:sp>
        <p:nvSpPr>
          <p:cNvPr id="46088" name="Line 8"/>
          <p:cNvSpPr>
            <a:spLocks noChangeShapeType="1"/>
          </p:cNvSpPr>
          <p:nvPr/>
        </p:nvSpPr>
        <p:spPr bwMode="auto">
          <a:xfrm flipH="1" flipV="1">
            <a:off x="7543800" y="3048000"/>
            <a:ext cx="412750" cy="309563"/>
          </a:xfrm>
          <a:prstGeom prst="line">
            <a:avLst/>
          </a:prstGeom>
          <a:noFill/>
          <a:ln w="9525">
            <a:solidFill>
              <a:srgbClr val="FFFF00"/>
            </a:solidFill>
            <a:round/>
            <a:headEnd/>
            <a:tailEnd type="triangle" w="med" len="med"/>
          </a:ln>
          <a:effectLst/>
        </p:spPr>
        <p:txBody>
          <a:bodyPr/>
          <a:lstStyle/>
          <a:p>
            <a:endParaRPr lang="en-US"/>
          </a:p>
        </p:txBody>
      </p:sp>
      <p:sp>
        <p:nvSpPr>
          <p:cNvPr id="46089" name="Text Box 9"/>
          <p:cNvSpPr txBox="1">
            <a:spLocks noChangeArrowheads="1"/>
          </p:cNvSpPr>
          <p:nvPr/>
        </p:nvSpPr>
        <p:spPr bwMode="auto">
          <a:xfrm>
            <a:off x="7772400" y="3276600"/>
            <a:ext cx="647700" cy="623888"/>
          </a:xfrm>
          <a:prstGeom prst="rect">
            <a:avLst/>
          </a:prstGeom>
          <a:noFill/>
          <a:ln w="9525">
            <a:noFill/>
            <a:miter lim="800000"/>
            <a:headEnd/>
            <a:tailEnd/>
          </a:ln>
          <a:effectLst/>
        </p:spPr>
        <p:txBody>
          <a:bodyPr>
            <a:spAutoFit/>
          </a:bodyPr>
          <a:lstStyle/>
          <a:p>
            <a:pPr>
              <a:spcBef>
                <a:spcPct val="50000"/>
              </a:spcBef>
            </a:pPr>
            <a:r>
              <a:rPr lang="pt-BR" sz="1400">
                <a:solidFill>
                  <a:schemeClr val="bg1"/>
                </a:solidFill>
              </a:rPr>
              <a:t>Italy</a:t>
            </a:r>
          </a:p>
          <a:p>
            <a:pPr>
              <a:spcBef>
                <a:spcPct val="50000"/>
              </a:spcBef>
            </a:pPr>
            <a:endParaRPr lang="pt-BR" sz="1400">
              <a:solidFill>
                <a:schemeClr val="bg1"/>
              </a:solidFill>
            </a:endParaRPr>
          </a:p>
        </p:txBody>
      </p:sp>
      <p:sp>
        <p:nvSpPr>
          <p:cNvPr id="46090" name="Line 10"/>
          <p:cNvSpPr>
            <a:spLocks noChangeShapeType="1"/>
          </p:cNvSpPr>
          <p:nvPr/>
        </p:nvSpPr>
        <p:spPr bwMode="auto">
          <a:xfrm>
            <a:off x="4724400" y="1066800"/>
            <a:ext cx="358775" cy="647700"/>
          </a:xfrm>
          <a:prstGeom prst="line">
            <a:avLst/>
          </a:prstGeom>
          <a:noFill/>
          <a:ln w="9525">
            <a:solidFill>
              <a:srgbClr val="FFFF00"/>
            </a:solidFill>
            <a:round/>
            <a:headEnd/>
            <a:tailEnd type="triangle" w="med" len="med"/>
          </a:ln>
          <a:effectLst/>
        </p:spPr>
        <p:txBody>
          <a:bodyPr/>
          <a:lstStyle/>
          <a:p>
            <a:endParaRPr lang="en-US"/>
          </a:p>
        </p:txBody>
      </p:sp>
      <p:sp>
        <p:nvSpPr>
          <p:cNvPr id="46091" name="Text Box 11"/>
          <p:cNvSpPr txBox="1">
            <a:spLocks noChangeArrowheads="1"/>
          </p:cNvSpPr>
          <p:nvPr/>
        </p:nvSpPr>
        <p:spPr bwMode="auto">
          <a:xfrm>
            <a:off x="4267200" y="762000"/>
            <a:ext cx="1152525" cy="304800"/>
          </a:xfrm>
          <a:prstGeom prst="rect">
            <a:avLst/>
          </a:prstGeom>
          <a:noFill/>
          <a:ln w="9525">
            <a:noFill/>
            <a:miter lim="800000"/>
            <a:headEnd/>
            <a:tailEnd/>
          </a:ln>
          <a:effectLst/>
        </p:spPr>
        <p:txBody>
          <a:bodyPr>
            <a:spAutoFit/>
          </a:bodyPr>
          <a:lstStyle/>
          <a:p>
            <a:pPr>
              <a:spcBef>
                <a:spcPct val="50000"/>
              </a:spcBef>
            </a:pPr>
            <a:r>
              <a:rPr lang="pt-BR" sz="1400">
                <a:solidFill>
                  <a:srgbClr val="FF3300"/>
                </a:solidFill>
              </a:rPr>
              <a:t>England</a:t>
            </a:r>
          </a:p>
        </p:txBody>
      </p:sp>
      <p:sp>
        <p:nvSpPr>
          <p:cNvPr id="46092" name="Line 12"/>
          <p:cNvSpPr>
            <a:spLocks noChangeShapeType="1"/>
          </p:cNvSpPr>
          <p:nvPr/>
        </p:nvSpPr>
        <p:spPr bwMode="auto">
          <a:xfrm flipV="1">
            <a:off x="2052638" y="765175"/>
            <a:ext cx="431800" cy="142875"/>
          </a:xfrm>
          <a:prstGeom prst="line">
            <a:avLst/>
          </a:prstGeom>
          <a:noFill/>
          <a:ln w="9525">
            <a:solidFill>
              <a:srgbClr val="FFFF00"/>
            </a:solidFill>
            <a:round/>
            <a:headEnd/>
            <a:tailEnd type="triangle" w="med" len="med"/>
          </a:ln>
          <a:effectLst/>
        </p:spPr>
        <p:txBody>
          <a:bodyPr/>
          <a:lstStyle/>
          <a:p>
            <a:endParaRPr lang="en-US"/>
          </a:p>
        </p:txBody>
      </p:sp>
      <p:sp>
        <p:nvSpPr>
          <p:cNvPr id="46093" name="Text Box 13"/>
          <p:cNvSpPr txBox="1">
            <a:spLocks noChangeArrowheads="1"/>
          </p:cNvSpPr>
          <p:nvPr/>
        </p:nvSpPr>
        <p:spPr bwMode="auto">
          <a:xfrm>
            <a:off x="1295400" y="762000"/>
            <a:ext cx="936625" cy="304800"/>
          </a:xfrm>
          <a:prstGeom prst="rect">
            <a:avLst/>
          </a:prstGeom>
          <a:noFill/>
          <a:ln w="9525">
            <a:noFill/>
            <a:miter lim="800000"/>
            <a:headEnd/>
            <a:tailEnd/>
          </a:ln>
          <a:effectLst/>
        </p:spPr>
        <p:txBody>
          <a:bodyPr>
            <a:spAutoFit/>
          </a:bodyPr>
          <a:lstStyle/>
          <a:p>
            <a:pPr>
              <a:spcBef>
                <a:spcPct val="50000"/>
              </a:spcBef>
            </a:pPr>
            <a:r>
              <a:rPr lang="pt-BR" sz="1400">
                <a:solidFill>
                  <a:srgbClr val="FF3300"/>
                </a:solidFill>
              </a:rPr>
              <a:t>Iceland</a:t>
            </a:r>
          </a:p>
        </p:txBody>
      </p:sp>
      <p:sp>
        <p:nvSpPr>
          <p:cNvPr id="46094" name="Text Box 14"/>
          <p:cNvSpPr txBox="1">
            <a:spLocks noChangeArrowheads="1"/>
          </p:cNvSpPr>
          <p:nvPr/>
        </p:nvSpPr>
        <p:spPr bwMode="auto">
          <a:xfrm>
            <a:off x="228600" y="1828800"/>
            <a:ext cx="1600200" cy="1004888"/>
          </a:xfrm>
          <a:prstGeom prst="rect">
            <a:avLst/>
          </a:prstGeom>
          <a:noFill/>
          <a:ln w="9525">
            <a:noFill/>
            <a:miter lim="800000"/>
            <a:headEnd/>
            <a:tailEnd/>
          </a:ln>
          <a:effectLst/>
        </p:spPr>
        <p:txBody>
          <a:bodyPr>
            <a:spAutoFit/>
          </a:bodyPr>
          <a:lstStyle/>
          <a:p>
            <a:pPr eaLnBrk="0" hangingPunct="0">
              <a:spcBef>
                <a:spcPct val="50000"/>
              </a:spcBef>
            </a:pPr>
            <a:r>
              <a:rPr lang="pt-BR" sz="2400">
                <a:solidFill>
                  <a:srgbClr val="6699FF"/>
                </a:solidFill>
                <a:latin typeface="Times New Roman" pitchFamily="18" charset="0"/>
              </a:rPr>
              <a:t>Atlantic</a:t>
            </a:r>
          </a:p>
          <a:p>
            <a:pPr eaLnBrk="0" hangingPunct="0">
              <a:spcBef>
                <a:spcPct val="50000"/>
              </a:spcBef>
            </a:pPr>
            <a:r>
              <a:rPr lang="pt-BR" sz="2400">
                <a:solidFill>
                  <a:srgbClr val="6699FF"/>
                </a:solidFill>
                <a:latin typeface="Times New Roman" pitchFamily="18" charset="0"/>
              </a:rPr>
              <a:t>Ocean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0"/>
                                  </p:stCondLst>
                                  <p:childTnLst>
                                    <p:set>
                                      <p:cBhvr>
                                        <p:cTn id="6" dur="1" fill="hold">
                                          <p:stCondLst>
                                            <p:cond delay="0"/>
                                          </p:stCondLst>
                                        </p:cTn>
                                        <p:tgtEl>
                                          <p:spTgt spid="46094"/>
                                        </p:tgtEl>
                                        <p:attrNameLst>
                                          <p:attrName>style.visibility</p:attrName>
                                        </p:attrNameLst>
                                      </p:cBhvr>
                                      <p:to>
                                        <p:strVal val="visible"/>
                                      </p:to>
                                    </p:set>
                                    <p:animEffect transition="in" filter="dissolve">
                                      <p:cBhvr>
                                        <p:cTn id="7" dur="500"/>
                                        <p:tgtEl>
                                          <p:spTgt spid="46094"/>
                                        </p:tgtEl>
                                      </p:cBhvr>
                                    </p:animEffect>
                                  </p:childTnLst>
                                </p:cTn>
                              </p:par>
                            </p:childTnLst>
                          </p:cTn>
                        </p:par>
                        <p:par>
                          <p:cTn id="8" fill="hold">
                            <p:stCondLst>
                              <p:cond delay="1500"/>
                            </p:stCondLst>
                            <p:childTnLst>
                              <p:par>
                                <p:cTn id="9" presetID="1" presetClass="entr" presetSubtype="0" fill="hold" grpId="0" nodeType="afterEffect">
                                  <p:stCondLst>
                                    <p:cond delay="1000"/>
                                  </p:stCondLst>
                                  <p:childTnLst>
                                    <p:set>
                                      <p:cBhvr>
                                        <p:cTn id="10" dur="1" fill="hold">
                                          <p:stCondLst>
                                            <p:cond delay="499"/>
                                          </p:stCondLst>
                                        </p:cTn>
                                        <p:tgtEl>
                                          <p:spTgt spid="46087"/>
                                        </p:tgtEl>
                                        <p:attrNameLst>
                                          <p:attrName>style.visibility</p:attrName>
                                        </p:attrNameLst>
                                      </p:cBhvr>
                                      <p:to>
                                        <p:strVal val="visible"/>
                                      </p:to>
                                    </p:set>
                                  </p:childTnLst>
                                </p:cTn>
                              </p:par>
                            </p:childTnLst>
                          </p:cTn>
                        </p:par>
                        <p:par>
                          <p:cTn id="11" fill="hold">
                            <p:stCondLst>
                              <p:cond delay="3000"/>
                            </p:stCondLst>
                            <p:childTnLst>
                              <p:par>
                                <p:cTn id="12" presetID="1" presetClass="entr" presetSubtype="0" fill="hold" grpId="0" nodeType="afterEffect">
                                  <p:stCondLst>
                                    <p:cond delay="1000"/>
                                  </p:stCondLst>
                                  <p:childTnLst>
                                    <p:set>
                                      <p:cBhvr>
                                        <p:cTn id="13" dur="1" fill="hold">
                                          <p:stCondLst>
                                            <p:cond delay="499"/>
                                          </p:stCondLst>
                                        </p:cTn>
                                        <p:tgtEl>
                                          <p:spTgt spid="46086"/>
                                        </p:tgtEl>
                                        <p:attrNameLst>
                                          <p:attrName>style.visibility</p:attrName>
                                        </p:attrNameLst>
                                      </p:cBhvr>
                                      <p:to>
                                        <p:strVal val="visible"/>
                                      </p:to>
                                    </p:set>
                                  </p:childTnLst>
                                </p:cTn>
                              </p:par>
                            </p:childTnLst>
                          </p:cTn>
                        </p:par>
                        <p:par>
                          <p:cTn id="14" fill="hold">
                            <p:stCondLst>
                              <p:cond delay="4500"/>
                            </p:stCondLst>
                            <p:childTnLst>
                              <p:par>
                                <p:cTn id="15" presetID="22" presetClass="entr" presetSubtype="8" fill="hold" grpId="0" nodeType="afterEffect">
                                  <p:stCondLst>
                                    <p:cond delay="0"/>
                                  </p:stCondLst>
                                  <p:childTnLst>
                                    <p:set>
                                      <p:cBhvr>
                                        <p:cTn id="16" dur="1" fill="hold">
                                          <p:stCondLst>
                                            <p:cond delay="0"/>
                                          </p:stCondLst>
                                        </p:cTn>
                                        <p:tgtEl>
                                          <p:spTgt spid="46085"/>
                                        </p:tgtEl>
                                        <p:attrNameLst>
                                          <p:attrName>style.visibility</p:attrName>
                                        </p:attrNameLst>
                                      </p:cBhvr>
                                      <p:to>
                                        <p:strVal val="visible"/>
                                      </p:to>
                                    </p:set>
                                    <p:animEffect transition="in" filter="wipe(left)">
                                      <p:cBhvr>
                                        <p:cTn id="17" dur="500"/>
                                        <p:tgtEl>
                                          <p:spTgt spid="46085"/>
                                        </p:tgtEl>
                                      </p:cBhvr>
                                    </p:animEffect>
                                  </p:childTnLst>
                                </p:cTn>
                              </p:par>
                            </p:childTnLst>
                          </p:cTn>
                        </p:par>
                        <p:par>
                          <p:cTn id="18" fill="hold">
                            <p:stCondLst>
                              <p:cond delay="5000"/>
                            </p:stCondLst>
                            <p:childTnLst>
                              <p:par>
                                <p:cTn id="19" presetID="1" presetClass="entr" presetSubtype="0" fill="hold" grpId="0" nodeType="afterEffect">
                                  <p:stCondLst>
                                    <p:cond delay="1000"/>
                                  </p:stCondLst>
                                  <p:childTnLst>
                                    <p:set>
                                      <p:cBhvr>
                                        <p:cTn id="20" dur="1" fill="hold">
                                          <p:stCondLst>
                                            <p:cond delay="499"/>
                                          </p:stCondLst>
                                        </p:cTn>
                                        <p:tgtEl>
                                          <p:spTgt spid="46091"/>
                                        </p:tgtEl>
                                        <p:attrNameLst>
                                          <p:attrName>style.visibility</p:attrName>
                                        </p:attrNameLst>
                                      </p:cBhvr>
                                      <p:to>
                                        <p:strVal val="visible"/>
                                      </p:to>
                                    </p:set>
                                  </p:childTnLst>
                                </p:cTn>
                              </p:par>
                            </p:childTnLst>
                          </p:cTn>
                        </p:par>
                        <p:par>
                          <p:cTn id="21" fill="hold">
                            <p:stCondLst>
                              <p:cond delay="6500"/>
                            </p:stCondLst>
                            <p:childTnLst>
                              <p:par>
                                <p:cTn id="22" presetID="22" presetClass="entr" presetSubtype="8" fill="hold" grpId="0" nodeType="afterEffect">
                                  <p:stCondLst>
                                    <p:cond delay="0"/>
                                  </p:stCondLst>
                                  <p:childTnLst>
                                    <p:set>
                                      <p:cBhvr>
                                        <p:cTn id="23" dur="1" fill="hold">
                                          <p:stCondLst>
                                            <p:cond delay="0"/>
                                          </p:stCondLst>
                                        </p:cTn>
                                        <p:tgtEl>
                                          <p:spTgt spid="46090"/>
                                        </p:tgtEl>
                                        <p:attrNameLst>
                                          <p:attrName>style.visibility</p:attrName>
                                        </p:attrNameLst>
                                      </p:cBhvr>
                                      <p:to>
                                        <p:strVal val="visible"/>
                                      </p:to>
                                    </p:set>
                                    <p:animEffect transition="in" filter="wipe(left)">
                                      <p:cBhvr>
                                        <p:cTn id="24" dur="500"/>
                                        <p:tgtEl>
                                          <p:spTgt spid="46090"/>
                                        </p:tgtEl>
                                      </p:cBhvr>
                                    </p:animEffect>
                                  </p:childTnLst>
                                </p:cTn>
                              </p:par>
                            </p:childTnLst>
                          </p:cTn>
                        </p:par>
                        <p:par>
                          <p:cTn id="25" fill="hold">
                            <p:stCondLst>
                              <p:cond delay="7000"/>
                            </p:stCondLst>
                            <p:childTnLst>
                              <p:par>
                                <p:cTn id="26" presetID="1" presetClass="entr" presetSubtype="0" fill="hold" grpId="0" nodeType="afterEffect">
                                  <p:stCondLst>
                                    <p:cond delay="1000"/>
                                  </p:stCondLst>
                                  <p:childTnLst>
                                    <p:set>
                                      <p:cBhvr>
                                        <p:cTn id="27" dur="1" fill="hold">
                                          <p:stCondLst>
                                            <p:cond delay="499"/>
                                          </p:stCondLst>
                                        </p:cTn>
                                        <p:tgtEl>
                                          <p:spTgt spid="46089"/>
                                        </p:tgtEl>
                                        <p:attrNameLst>
                                          <p:attrName>style.visibility</p:attrName>
                                        </p:attrNameLst>
                                      </p:cBhvr>
                                      <p:to>
                                        <p:strVal val="visible"/>
                                      </p:to>
                                    </p:set>
                                  </p:childTnLst>
                                </p:cTn>
                              </p:par>
                            </p:childTnLst>
                          </p:cTn>
                        </p:par>
                        <p:par>
                          <p:cTn id="28" fill="hold">
                            <p:stCondLst>
                              <p:cond delay="8500"/>
                            </p:stCondLst>
                            <p:childTnLst>
                              <p:par>
                                <p:cTn id="29" presetID="22" presetClass="entr" presetSubtype="2" fill="hold" grpId="0" nodeType="afterEffect">
                                  <p:stCondLst>
                                    <p:cond delay="0"/>
                                  </p:stCondLst>
                                  <p:childTnLst>
                                    <p:set>
                                      <p:cBhvr>
                                        <p:cTn id="30" dur="1" fill="hold">
                                          <p:stCondLst>
                                            <p:cond delay="0"/>
                                          </p:stCondLst>
                                        </p:cTn>
                                        <p:tgtEl>
                                          <p:spTgt spid="46088"/>
                                        </p:tgtEl>
                                        <p:attrNameLst>
                                          <p:attrName>style.visibility</p:attrName>
                                        </p:attrNameLst>
                                      </p:cBhvr>
                                      <p:to>
                                        <p:strVal val="visible"/>
                                      </p:to>
                                    </p:set>
                                    <p:animEffect transition="in" filter="wipe(right)">
                                      <p:cBhvr>
                                        <p:cTn id="31" dur="500"/>
                                        <p:tgtEl>
                                          <p:spTgt spid="46088"/>
                                        </p:tgtEl>
                                      </p:cBhvr>
                                    </p:animEffect>
                                  </p:childTnLst>
                                </p:cTn>
                              </p:par>
                            </p:childTnLst>
                          </p:cTn>
                        </p:par>
                        <p:par>
                          <p:cTn id="32" fill="hold">
                            <p:stCondLst>
                              <p:cond delay="9000"/>
                            </p:stCondLst>
                            <p:childTnLst>
                              <p:par>
                                <p:cTn id="33" presetID="1" presetClass="entr" presetSubtype="0" fill="hold" grpId="0" nodeType="afterEffect">
                                  <p:stCondLst>
                                    <p:cond delay="1000"/>
                                  </p:stCondLst>
                                  <p:childTnLst>
                                    <p:set>
                                      <p:cBhvr>
                                        <p:cTn id="34" dur="1" fill="hold">
                                          <p:stCondLst>
                                            <p:cond delay="499"/>
                                          </p:stCondLst>
                                        </p:cTn>
                                        <p:tgtEl>
                                          <p:spTgt spid="46093"/>
                                        </p:tgtEl>
                                        <p:attrNameLst>
                                          <p:attrName>style.visibility</p:attrName>
                                        </p:attrNameLst>
                                      </p:cBhvr>
                                      <p:to>
                                        <p:strVal val="visible"/>
                                      </p:to>
                                    </p:set>
                                  </p:childTnLst>
                                </p:cTn>
                              </p:par>
                            </p:childTnLst>
                          </p:cTn>
                        </p:par>
                        <p:par>
                          <p:cTn id="35" fill="hold">
                            <p:stCondLst>
                              <p:cond delay="10500"/>
                            </p:stCondLst>
                            <p:childTnLst>
                              <p:par>
                                <p:cTn id="36" presetID="22" presetClass="entr" presetSubtype="8" fill="hold" grpId="0" nodeType="afterEffect">
                                  <p:stCondLst>
                                    <p:cond delay="0"/>
                                  </p:stCondLst>
                                  <p:childTnLst>
                                    <p:set>
                                      <p:cBhvr>
                                        <p:cTn id="37" dur="1" fill="hold">
                                          <p:stCondLst>
                                            <p:cond delay="0"/>
                                          </p:stCondLst>
                                        </p:cTn>
                                        <p:tgtEl>
                                          <p:spTgt spid="46092"/>
                                        </p:tgtEl>
                                        <p:attrNameLst>
                                          <p:attrName>style.visibility</p:attrName>
                                        </p:attrNameLst>
                                      </p:cBhvr>
                                      <p:to>
                                        <p:strVal val="visible"/>
                                      </p:to>
                                    </p:set>
                                    <p:animEffect transition="in" filter="wipe(left)">
                                      <p:cBhvr>
                                        <p:cTn id="38" dur="500"/>
                                        <p:tgtEl>
                                          <p:spTgt spid="46092"/>
                                        </p:tgtEl>
                                      </p:cBhvr>
                                    </p:animEffect>
                                  </p:childTnLst>
                                </p:cTn>
                              </p:par>
                            </p:childTnLst>
                          </p:cTn>
                        </p:par>
                        <p:par>
                          <p:cTn id="39" fill="hold">
                            <p:stCondLst>
                              <p:cond delay="11000"/>
                            </p:stCondLst>
                            <p:childTnLst>
                              <p:par>
                                <p:cTn id="40" presetID="1" presetClass="entr" presetSubtype="0" fill="hold" grpId="0" nodeType="afterEffect">
                                  <p:stCondLst>
                                    <p:cond delay="1000"/>
                                  </p:stCondLst>
                                  <p:childTnLst>
                                    <p:set>
                                      <p:cBhvr>
                                        <p:cTn id="41" dur="1" fill="hold">
                                          <p:stCondLst>
                                            <p:cond delay="499"/>
                                          </p:stCondLst>
                                        </p:cTn>
                                        <p:tgtEl>
                                          <p:spTgt spid="46084"/>
                                        </p:tgtEl>
                                        <p:attrNameLst>
                                          <p:attrName>style.visibility</p:attrName>
                                        </p:attrNameLst>
                                      </p:cBhvr>
                                      <p:to>
                                        <p:strVal val="visible"/>
                                      </p:to>
                                    </p:set>
                                  </p:childTnLst>
                                </p:cTn>
                              </p:par>
                            </p:childTnLst>
                          </p:cTn>
                        </p:par>
                        <p:par>
                          <p:cTn id="42" fill="hold">
                            <p:stCondLst>
                              <p:cond delay="12500"/>
                            </p:stCondLst>
                            <p:childTnLst>
                              <p:par>
                                <p:cTn id="43" presetID="22" presetClass="entr" presetSubtype="8" fill="hold" grpId="0" nodeType="afterEffect">
                                  <p:stCondLst>
                                    <p:cond delay="0"/>
                                  </p:stCondLst>
                                  <p:childTnLst>
                                    <p:set>
                                      <p:cBhvr>
                                        <p:cTn id="44" dur="1" fill="hold">
                                          <p:stCondLst>
                                            <p:cond delay="0"/>
                                          </p:stCondLst>
                                        </p:cTn>
                                        <p:tgtEl>
                                          <p:spTgt spid="46083"/>
                                        </p:tgtEl>
                                        <p:attrNameLst>
                                          <p:attrName>style.visibility</p:attrName>
                                        </p:attrNameLst>
                                      </p:cBhvr>
                                      <p:to>
                                        <p:strVal val="visible"/>
                                      </p:to>
                                    </p:set>
                                    <p:animEffect transition="in" filter="wipe(left)">
                                      <p:cBhvr>
                                        <p:cTn id="45" dur="500"/>
                                        <p:tgtEl>
                                          <p:spTgt spid="46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animBg="1"/>
      <p:bldP spid="46084" grpId="0" autoUpdateAnimBg="0"/>
      <p:bldP spid="46085" grpId="0" animBg="1"/>
      <p:bldP spid="46086" grpId="0" autoUpdateAnimBg="0"/>
      <p:bldP spid="46087" grpId="0" autoUpdateAnimBg="0"/>
      <p:bldP spid="46088" grpId="0" animBg="1"/>
      <p:bldP spid="46089" grpId="0" autoUpdateAnimBg="0"/>
      <p:bldP spid="46090" grpId="0" animBg="1"/>
      <p:bldP spid="46091" grpId="0" autoUpdateAnimBg="0"/>
      <p:bldP spid="46092" grpId="0" animBg="1"/>
      <p:bldP spid="46093" grpId="0" autoUpdateAnimBg="0"/>
      <p:bldP spid="4609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35000" y="0"/>
            <a:ext cx="7772400" cy="6184900"/>
          </a:xfrm>
        </p:spPr>
        <p:txBody>
          <a:bodyPr>
            <a:spAutoFit/>
          </a:bodyPr>
          <a:lstStyle/>
          <a:p>
            <a:r>
              <a:rPr lang="en-US"/>
              <a:t>Latitude </a:t>
            </a:r>
            <a:br>
              <a:rPr lang="en-US"/>
            </a:br>
            <a:r>
              <a:rPr lang="en-US"/>
              <a:t/>
            </a:r>
            <a:br>
              <a:rPr lang="en-US"/>
            </a:br>
            <a:r>
              <a:rPr lang="en-US" sz="2400" b="1"/>
              <a:t>North Pole</a:t>
            </a:r>
            <a:br>
              <a:rPr lang="en-US" sz="2400" b="1"/>
            </a:br>
            <a:r>
              <a:rPr lang="en-US" sz="2400" b="1"/>
              <a:t/>
            </a:r>
            <a:br>
              <a:rPr lang="en-US" sz="2400" b="1"/>
            </a:br>
            <a:r>
              <a:rPr lang="en-US" sz="2400" b="1"/>
              <a:t/>
            </a:r>
            <a:br>
              <a:rPr lang="en-US" sz="2400" b="1"/>
            </a:br>
            <a:r>
              <a:rPr lang="en-US" sz="2400" b="1"/>
              <a:t/>
            </a:r>
            <a:br>
              <a:rPr lang="en-US" sz="2400" b="1"/>
            </a:br>
            <a:r>
              <a:rPr lang="en-US" sz="2400" b="1"/>
              <a:t/>
            </a:r>
            <a:br>
              <a:rPr lang="en-US" sz="2400" b="1"/>
            </a:br>
            <a:r>
              <a:rPr lang="en-US" sz="2400" b="1"/>
              <a:t/>
            </a:r>
            <a:br>
              <a:rPr lang="en-US" sz="2400" b="1"/>
            </a:br>
            <a:r>
              <a:rPr lang="en-US" sz="2400" b="1"/>
              <a:t/>
            </a:r>
            <a:br>
              <a:rPr lang="en-US" sz="2400" b="1"/>
            </a:br>
            <a:r>
              <a:rPr lang="en-US" sz="800" b="1"/>
              <a:t/>
            </a:r>
            <a:br>
              <a:rPr lang="en-US" sz="800" b="1"/>
            </a:br>
            <a:r>
              <a:rPr lang="en-US" sz="800" b="1"/>
              <a:t/>
            </a:r>
            <a:br>
              <a:rPr lang="en-US" sz="800" b="1"/>
            </a:br>
            <a:r>
              <a:rPr lang="en-US" sz="800" b="1"/>
              <a:t/>
            </a:r>
            <a:br>
              <a:rPr lang="en-US" sz="800" b="1"/>
            </a:br>
            <a:r>
              <a:rPr lang="en-US" sz="800" b="1"/>
              <a:t/>
            </a:r>
            <a:br>
              <a:rPr lang="en-US" sz="800" b="1"/>
            </a:br>
            <a:r>
              <a:rPr lang="en-US" sz="800" b="1"/>
              <a:t/>
            </a:r>
            <a:br>
              <a:rPr lang="en-US" sz="800" b="1"/>
            </a:br>
            <a:r>
              <a:rPr lang="en-US" sz="800" b="1"/>
              <a:t/>
            </a:r>
            <a:br>
              <a:rPr lang="en-US" sz="800" b="1"/>
            </a:br>
            <a:r>
              <a:rPr lang="en-US" sz="800" b="1"/>
              <a:t/>
            </a:r>
            <a:br>
              <a:rPr lang="en-US" sz="800" b="1"/>
            </a:br>
            <a:r>
              <a:rPr lang="en-US" sz="800" b="1"/>
              <a:t/>
            </a:r>
            <a:br>
              <a:rPr lang="en-US" sz="800" b="1"/>
            </a:br>
            <a:r>
              <a:rPr lang="en-US" sz="800" b="1"/>
              <a:t/>
            </a:r>
            <a:br>
              <a:rPr lang="en-US" sz="800" b="1"/>
            </a:br>
            <a:r>
              <a:rPr lang="en-US" sz="800" b="1"/>
              <a:t/>
            </a:r>
            <a:br>
              <a:rPr lang="en-US" sz="800" b="1"/>
            </a:br>
            <a:r>
              <a:rPr lang="en-US" sz="800" b="1"/>
              <a:t/>
            </a:r>
            <a:br>
              <a:rPr lang="en-US" sz="800" b="1"/>
            </a:br>
            <a:r>
              <a:rPr lang="en-US" sz="800" b="1"/>
              <a:t/>
            </a:r>
            <a:br>
              <a:rPr lang="en-US" sz="800" b="1"/>
            </a:br>
            <a:r>
              <a:rPr lang="en-US" sz="2400" b="1"/>
              <a:t/>
            </a:r>
            <a:br>
              <a:rPr lang="en-US" sz="2400" b="1"/>
            </a:br>
            <a:r>
              <a:rPr lang="en-US" sz="2400" b="1"/>
              <a:t> South Pole</a:t>
            </a:r>
          </a:p>
        </p:txBody>
      </p:sp>
      <p:sp>
        <p:nvSpPr>
          <p:cNvPr id="14339" name="Rectangle 3"/>
          <p:cNvSpPr>
            <a:spLocks noGrp="1" noChangeArrowheads="1"/>
          </p:cNvSpPr>
          <p:nvPr>
            <p:ph type="body" sz="half" idx="1"/>
          </p:nvPr>
        </p:nvSpPr>
        <p:spPr>
          <a:xfrm>
            <a:off x="-76200" y="1905000"/>
            <a:ext cx="2362200" cy="4114800"/>
          </a:xfrm>
        </p:spPr>
        <p:txBody>
          <a:bodyPr/>
          <a:lstStyle/>
          <a:p>
            <a:pPr>
              <a:spcBef>
                <a:spcPct val="50000"/>
              </a:spcBef>
              <a:buFontTx/>
              <a:buNone/>
            </a:pPr>
            <a:r>
              <a:rPr lang="en-US" sz="2400" b="1"/>
              <a:t>    Lines of latitude are numbered from 0</a:t>
            </a:r>
            <a:r>
              <a:rPr lang="en-US" sz="2400" b="1">
                <a:cs typeface="Times New Roman" pitchFamily="18" charset="0"/>
              </a:rPr>
              <a:t>° at the equator to 90° N.L. at the North Pole.</a:t>
            </a:r>
            <a:r>
              <a:rPr lang="en-US" sz="2000">
                <a:cs typeface="Times New Roman" pitchFamily="18" charset="0"/>
              </a:rPr>
              <a:t>  </a:t>
            </a:r>
            <a:endParaRPr lang="en-US" sz="2000"/>
          </a:p>
          <a:p>
            <a:pPr>
              <a:buFontTx/>
              <a:buNone/>
            </a:pPr>
            <a:endParaRPr lang="en-US"/>
          </a:p>
        </p:txBody>
      </p:sp>
      <p:sp>
        <p:nvSpPr>
          <p:cNvPr id="14340" name="Rectangle 4"/>
          <p:cNvSpPr>
            <a:spLocks noGrp="1" noChangeArrowheads="1"/>
          </p:cNvSpPr>
          <p:nvPr>
            <p:ph type="body" sz="half" idx="2"/>
          </p:nvPr>
        </p:nvSpPr>
        <p:spPr>
          <a:xfrm>
            <a:off x="6705600" y="3124200"/>
            <a:ext cx="2209800" cy="2895600"/>
          </a:xfrm>
        </p:spPr>
        <p:txBody>
          <a:bodyPr/>
          <a:lstStyle/>
          <a:p>
            <a:pPr>
              <a:lnSpc>
                <a:spcPct val="90000"/>
              </a:lnSpc>
              <a:buFontTx/>
              <a:buNone/>
            </a:pPr>
            <a:r>
              <a:rPr lang="en-US" sz="2400" b="1"/>
              <a:t>    Lines of latitude are numbered from 0</a:t>
            </a:r>
            <a:r>
              <a:rPr lang="en-US" sz="2400" b="1">
                <a:cs typeface="Times New Roman" pitchFamily="18" charset="0"/>
              </a:rPr>
              <a:t>° at the equator to 90° S.L. at the South Pole.</a:t>
            </a:r>
          </a:p>
        </p:txBody>
      </p:sp>
      <p:pic>
        <p:nvPicPr>
          <p:cNvPr id="14341" name="Picture 5" descr="latitude1"/>
          <p:cNvPicPr>
            <a:picLocks noChangeAspect="1" noChangeArrowheads="1"/>
          </p:cNvPicPr>
          <p:nvPr/>
        </p:nvPicPr>
        <p:blipFill>
          <a:blip r:embed="rId3" cstate="print"/>
          <a:srcRect/>
          <a:stretch>
            <a:fillRect/>
          </a:stretch>
        </p:blipFill>
        <p:spPr bwMode="auto">
          <a:xfrm>
            <a:off x="2667000" y="1905000"/>
            <a:ext cx="3686175" cy="3581400"/>
          </a:xfrm>
          <a:prstGeom prst="rect">
            <a:avLst/>
          </a:prstGeom>
          <a:noFill/>
        </p:spPr>
      </p:pic>
      <p:sp>
        <p:nvSpPr>
          <p:cNvPr id="14342" name="Text Box 6"/>
          <p:cNvSpPr txBox="1">
            <a:spLocks noChangeArrowheads="1"/>
          </p:cNvSpPr>
          <p:nvPr/>
        </p:nvSpPr>
        <p:spPr bwMode="auto">
          <a:xfrm>
            <a:off x="6400800" y="3124200"/>
            <a:ext cx="533400" cy="1920875"/>
          </a:xfrm>
          <a:prstGeom prst="rect">
            <a:avLst/>
          </a:prstGeom>
          <a:noFill/>
          <a:ln w="9525">
            <a:noFill/>
            <a:miter lim="800000"/>
            <a:headEnd/>
            <a:tailEnd/>
          </a:ln>
          <a:effectLst/>
        </p:spPr>
        <p:txBody>
          <a:bodyPr>
            <a:spAutoFit/>
          </a:bodyPr>
          <a:lstStyle/>
          <a:p>
            <a:pPr eaLnBrk="0" hangingPunct="0">
              <a:spcBef>
                <a:spcPct val="50000"/>
              </a:spcBef>
            </a:pPr>
            <a:r>
              <a:rPr lang="en-US" sz="12000">
                <a:solidFill>
                  <a:srgbClr val="CC3300"/>
                </a:solidFill>
                <a:latin typeface="Times New Roman" pitchFamily="18" charset="0"/>
                <a:cs typeface="Times New Roman" pitchFamily="18" charset="0"/>
              </a:rPr>
              <a:t>]</a:t>
            </a:r>
            <a:endParaRPr lang="en-US" sz="12000">
              <a:solidFill>
                <a:srgbClr val="CC3300"/>
              </a:solidFill>
              <a:latin typeface="Times New Roman" pitchFamily="18" charset="0"/>
            </a:endParaRPr>
          </a:p>
        </p:txBody>
      </p:sp>
      <p:sp>
        <p:nvSpPr>
          <p:cNvPr id="14343" name="Text Box 7"/>
          <p:cNvSpPr txBox="1">
            <a:spLocks noChangeArrowheads="1"/>
          </p:cNvSpPr>
          <p:nvPr/>
        </p:nvSpPr>
        <p:spPr bwMode="auto">
          <a:xfrm>
            <a:off x="2057400" y="1828800"/>
            <a:ext cx="609600" cy="1920875"/>
          </a:xfrm>
          <a:prstGeom prst="rect">
            <a:avLst/>
          </a:prstGeom>
          <a:noFill/>
          <a:ln w="9525">
            <a:noFill/>
            <a:miter lim="800000"/>
            <a:headEnd/>
            <a:tailEnd/>
          </a:ln>
          <a:effectLst/>
        </p:spPr>
        <p:txBody>
          <a:bodyPr>
            <a:spAutoFit/>
          </a:bodyPr>
          <a:lstStyle/>
          <a:p>
            <a:pPr eaLnBrk="0" hangingPunct="0">
              <a:spcBef>
                <a:spcPct val="50000"/>
              </a:spcBef>
            </a:pPr>
            <a:r>
              <a:rPr lang="en-US" sz="12000">
                <a:solidFill>
                  <a:srgbClr val="CC3300"/>
                </a:solidFill>
                <a:latin typeface="Times New Roman" pitchFamily="18" charset="0"/>
                <a:cs typeface="Times New Roman" pitchFamily="18" charset="0"/>
              </a:rPr>
              <a:t>[</a:t>
            </a:r>
            <a:endParaRPr lang="en-US" sz="12000">
              <a:solidFill>
                <a:srgbClr val="CC3300"/>
              </a:solidFill>
              <a:latin typeface="Times New Roman" pitchFamily="18" charset="0"/>
            </a:endParaRPr>
          </a:p>
        </p:txBody>
      </p:sp>
      <p:sp>
        <p:nvSpPr>
          <p:cNvPr id="14344" name="Text Box 8"/>
          <p:cNvSpPr txBox="1">
            <a:spLocks noChangeArrowheads="1"/>
          </p:cNvSpPr>
          <p:nvPr/>
        </p:nvSpPr>
        <p:spPr bwMode="auto">
          <a:xfrm>
            <a:off x="4572000" y="16764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90</a:t>
            </a:r>
          </a:p>
        </p:txBody>
      </p:sp>
      <p:sp>
        <p:nvSpPr>
          <p:cNvPr id="14345" name="Text Box 9"/>
          <p:cNvSpPr txBox="1">
            <a:spLocks noChangeArrowheads="1"/>
          </p:cNvSpPr>
          <p:nvPr/>
        </p:nvSpPr>
        <p:spPr bwMode="auto">
          <a:xfrm>
            <a:off x="5105400" y="17526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80</a:t>
            </a:r>
          </a:p>
        </p:txBody>
      </p:sp>
      <p:sp>
        <p:nvSpPr>
          <p:cNvPr id="14346" name="Text Box 10"/>
          <p:cNvSpPr txBox="1">
            <a:spLocks noChangeArrowheads="1"/>
          </p:cNvSpPr>
          <p:nvPr/>
        </p:nvSpPr>
        <p:spPr bwMode="auto">
          <a:xfrm>
            <a:off x="5486400" y="19812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70</a:t>
            </a:r>
          </a:p>
        </p:txBody>
      </p:sp>
      <p:sp>
        <p:nvSpPr>
          <p:cNvPr id="14347" name="Text Box 11"/>
          <p:cNvSpPr txBox="1">
            <a:spLocks noChangeArrowheads="1"/>
          </p:cNvSpPr>
          <p:nvPr/>
        </p:nvSpPr>
        <p:spPr bwMode="auto">
          <a:xfrm>
            <a:off x="5791200" y="21717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60</a:t>
            </a:r>
          </a:p>
        </p:txBody>
      </p:sp>
      <p:sp>
        <p:nvSpPr>
          <p:cNvPr id="14348" name="Text Box 12"/>
          <p:cNvSpPr txBox="1">
            <a:spLocks noChangeArrowheads="1"/>
          </p:cNvSpPr>
          <p:nvPr/>
        </p:nvSpPr>
        <p:spPr bwMode="auto">
          <a:xfrm>
            <a:off x="6019800" y="24130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50</a:t>
            </a:r>
          </a:p>
        </p:txBody>
      </p:sp>
      <p:sp>
        <p:nvSpPr>
          <p:cNvPr id="14349" name="Text Box 13"/>
          <p:cNvSpPr txBox="1">
            <a:spLocks noChangeArrowheads="1"/>
          </p:cNvSpPr>
          <p:nvPr/>
        </p:nvSpPr>
        <p:spPr bwMode="auto">
          <a:xfrm>
            <a:off x="6172200" y="26289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40</a:t>
            </a:r>
          </a:p>
        </p:txBody>
      </p:sp>
      <p:sp>
        <p:nvSpPr>
          <p:cNvPr id="14350" name="Text Box 14"/>
          <p:cNvSpPr txBox="1">
            <a:spLocks noChangeArrowheads="1"/>
          </p:cNvSpPr>
          <p:nvPr/>
        </p:nvSpPr>
        <p:spPr bwMode="auto">
          <a:xfrm>
            <a:off x="6324600" y="30480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20</a:t>
            </a:r>
          </a:p>
        </p:txBody>
      </p:sp>
      <p:sp>
        <p:nvSpPr>
          <p:cNvPr id="14351" name="Text Box 15"/>
          <p:cNvSpPr txBox="1">
            <a:spLocks noChangeArrowheads="1"/>
          </p:cNvSpPr>
          <p:nvPr/>
        </p:nvSpPr>
        <p:spPr bwMode="auto">
          <a:xfrm>
            <a:off x="6261100" y="28448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30</a:t>
            </a:r>
          </a:p>
        </p:txBody>
      </p:sp>
      <p:sp>
        <p:nvSpPr>
          <p:cNvPr id="14352" name="Text Box 16"/>
          <p:cNvSpPr txBox="1">
            <a:spLocks noChangeArrowheads="1"/>
          </p:cNvSpPr>
          <p:nvPr/>
        </p:nvSpPr>
        <p:spPr bwMode="auto">
          <a:xfrm>
            <a:off x="6324600" y="32766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10</a:t>
            </a:r>
          </a:p>
        </p:txBody>
      </p:sp>
      <p:sp>
        <p:nvSpPr>
          <p:cNvPr id="14353" name="Text Box 17"/>
          <p:cNvSpPr txBox="1">
            <a:spLocks noChangeArrowheads="1"/>
          </p:cNvSpPr>
          <p:nvPr/>
        </p:nvSpPr>
        <p:spPr bwMode="auto">
          <a:xfrm>
            <a:off x="4572000" y="54864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90</a:t>
            </a:r>
          </a:p>
        </p:txBody>
      </p:sp>
      <p:sp>
        <p:nvSpPr>
          <p:cNvPr id="14354" name="Text Box 18"/>
          <p:cNvSpPr txBox="1">
            <a:spLocks noChangeArrowheads="1"/>
          </p:cNvSpPr>
          <p:nvPr/>
        </p:nvSpPr>
        <p:spPr bwMode="auto">
          <a:xfrm>
            <a:off x="5486400" y="52578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80</a:t>
            </a:r>
          </a:p>
        </p:txBody>
      </p:sp>
      <p:sp>
        <p:nvSpPr>
          <p:cNvPr id="14355" name="Text Box 19"/>
          <p:cNvSpPr txBox="1">
            <a:spLocks noChangeArrowheads="1"/>
          </p:cNvSpPr>
          <p:nvPr/>
        </p:nvSpPr>
        <p:spPr bwMode="auto">
          <a:xfrm>
            <a:off x="5791200" y="50292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70</a:t>
            </a:r>
          </a:p>
        </p:txBody>
      </p:sp>
      <p:sp>
        <p:nvSpPr>
          <p:cNvPr id="14356" name="Text Box 20"/>
          <p:cNvSpPr txBox="1">
            <a:spLocks noChangeArrowheads="1"/>
          </p:cNvSpPr>
          <p:nvPr/>
        </p:nvSpPr>
        <p:spPr bwMode="auto">
          <a:xfrm>
            <a:off x="6007100" y="47879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60</a:t>
            </a:r>
          </a:p>
        </p:txBody>
      </p:sp>
      <p:sp>
        <p:nvSpPr>
          <p:cNvPr id="14357" name="Text Box 21"/>
          <p:cNvSpPr txBox="1">
            <a:spLocks noChangeArrowheads="1"/>
          </p:cNvSpPr>
          <p:nvPr/>
        </p:nvSpPr>
        <p:spPr bwMode="auto">
          <a:xfrm>
            <a:off x="6096000" y="45720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50</a:t>
            </a:r>
          </a:p>
        </p:txBody>
      </p:sp>
      <p:sp>
        <p:nvSpPr>
          <p:cNvPr id="14358" name="Text Box 22"/>
          <p:cNvSpPr txBox="1">
            <a:spLocks noChangeArrowheads="1"/>
          </p:cNvSpPr>
          <p:nvPr/>
        </p:nvSpPr>
        <p:spPr bwMode="auto">
          <a:xfrm>
            <a:off x="6172200" y="43434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40</a:t>
            </a:r>
          </a:p>
        </p:txBody>
      </p:sp>
      <p:sp>
        <p:nvSpPr>
          <p:cNvPr id="14359" name="Text Box 23"/>
          <p:cNvSpPr txBox="1">
            <a:spLocks noChangeArrowheads="1"/>
          </p:cNvSpPr>
          <p:nvPr/>
        </p:nvSpPr>
        <p:spPr bwMode="auto">
          <a:xfrm>
            <a:off x="6324600" y="38862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20</a:t>
            </a:r>
          </a:p>
        </p:txBody>
      </p:sp>
      <p:sp>
        <p:nvSpPr>
          <p:cNvPr id="14360" name="Text Box 24"/>
          <p:cNvSpPr txBox="1">
            <a:spLocks noChangeArrowheads="1"/>
          </p:cNvSpPr>
          <p:nvPr/>
        </p:nvSpPr>
        <p:spPr bwMode="auto">
          <a:xfrm>
            <a:off x="6324600" y="36576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10</a:t>
            </a:r>
          </a:p>
        </p:txBody>
      </p:sp>
      <p:sp>
        <p:nvSpPr>
          <p:cNvPr id="14361" name="Text Box 25"/>
          <p:cNvSpPr txBox="1">
            <a:spLocks noChangeArrowheads="1"/>
          </p:cNvSpPr>
          <p:nvPr/>
        </p:nvSpPr>
        <p:spPr bwMode="auto">
          <a:xfrm>
            <a:off x="6248400" y="4114800"/>
            <a:ext cx="609600" cy="304800"/>
          </a:xfrm>
          <a:prstGeom prst="rect">
            <a:avLst/>
          </a:prstGeom>
          <a:noFill/>
          <a:ln w="9525">
            <a:noFill/>
            <a:miter lim="800000"/>
            <a:headEnd/>
            <a:tailEnd/>
          </a:ln>
          <a:effectLst/>
        </p:spPr>
        <p:txBody>
          <a:bodyPr>
            <a:spAutoFit/>
          </a:bodyPr>
          <a:lstStyle/>
          <a:p>
            <a:pPr eaLnBrk="0" hangingPunct="0">
              <a:spcBef>
                <a:spcPct val="50000"/>
              </a:spcBef>
            </a:pPr>
            <a:r>
              <a:rPr lang="en-US" sz="1400" b="1">
                <a:solidFill>
                  <a:schemeClr val="bg1"/>
                </a:solidFill>
                <a:latin typeface="Times New Roman" pitchFamily="18" charset="0"/>
              </a:rPr>
              <a:t>30</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09600" y="-228600"/>
            <a:ext cx="7772400" cy="6324600"/>
          </a:xfrm>
        </p:spPr>
        <p:txBody>
          <a:bodyPr/>
          <a:lstStyle/>
          <a:p>
            <a:r>
              <a:rPr lang="en-US" sz="200"/>
              <a:t/>
            </a:r>
            <a:br>
              <a:rPr lang="en-US" sz="200"/>
            </a:br>
            <a:r>
              <a:rPr lang="en-US" sz="200"/>
              <a:t/>
            </a:r>
            <a:br>
              <a:rPr lang="en-US" sz="200"/>
            </a:br>
            <a:r>
              <a:rPr lang="en-US" sz="200"/>
              <a:t/>
            </a:r>
            <a:br>
              <a:rPr lang="en-US" sz="200"/>
            </a:br>
            <a:r>
              <a:rPr lang="en-US" sz="200"/>
              <a:t/>
            </a:r>
            <a:br>
              <a:rPr lang="en-US" sz="200"/>
            </a:br>
            <a:r>
              <a:rPr lang="en-US" sz="200"/>
              <a:t/>
            </a:r>
            <a:br>
              <a:rPr lang="en-US" sz="200"/>
            </a:br>
            <a:r>
              <a:rPr lang="en-US" sz="200"/>
              <a:t/>
            </a:r>
            <a:br>
              <a:rPr lang="en-US" sz="200"/>
            </a:br>
            <a:r>
              <a:rPr lang="en-US"/>
              <a:t>Latitude</a:t>
            </a:r>
            <a:br>
              <a:rPr lang="en-US"/>
            </a:br>
            <a:r>
              <a:rPr lang="en-US"/>
              <a:t/>
            </a:r>
            <a:br>
              <a:rPr lang="en-US"/>
            </a:br>
            <a:r>
              <a:rPr lang="en-US" sz="1800" b="1"/>
              <a:t>The North Pole </a:t>
            </a:r>
            <a:br>
              <a:rPr lang="en-US" sz="1800" b="1"/>
            </a:br>
            <a:r>
              <a:rPr lang="en-US" sz="1800" b="1"/>
              <a:t>is at 90</a:t>
            </a:r>
            <a:r>
              <a:rPr lang="en-US" sz="1800" b="1">
                <a:cs typeface="Times New Roman" pitchFamily="18" charset="0"/>
              </a:rPr>
              <a:t>° N</a:t>
            </a:r>
            <a:r>
              <a:rPr lang="en-US" sz="1600" b="1">
                <a:cs typeface="Times New Roman" pitchFamily="18" charset="0"/>
              </a:rPr>
              <a:t/>
            </a:r>
            <a:br>
              <a:rPr lang="en-US" sz="1600" b="1">
                <a:cs typeface="Times New Roman" pitchFamily="18" charset="0"/>
              </a:rPr>
            </a:br>
            <a:r>
              <a:rPr lang="en-US" sz="1600" b="1">
                <a:cs typeface="Times New Roman" pitchFamily="18" charset="0"/>
              </a:rPr>
              <a:t/>
            </a:r>
            <a:br>
              <a:rPr lang="en-US" sz="1600" b="1">
                <a:cs typeface="Times New Roman" pitchFamily="18" charset="0"/>
              </a:rPr>
            </a:br>
            <a:r>
              <a:rPr lang="en-US" sz="1600" b="1">
                <a:cs typeface="Times New Roman" pitchFamily="18" charset="0"/>
              </a:rPr>
              <a:t/>
            </a:r>
            <a:br>
              <a:rPr lang="en-US" sz="1600" b="1">
                <a:cs typeface="Times New Roman" pitchFamily="18" charset="0"/>
              </a:rPr>
            </a:br>
            <a:r>
              <a:rPr lang="en-US" sz="1600" b="1">
                <a:cs typeface="Times New Roman" pitchFamily="18" charset="0"/>
              </a:rPr>
              <a:t/>
            </a:r>
            <a:br>
              <a:rPr lang="en-US" sz="1600" b="1">
                <a:cs typeface="Times New Roman" pitchFamily="18" charset="0"/>
              </a:rPr>
            </a:br>
            <a:r>
              <a:rPr lang="en-US" sz="1600" b="1">
                <a:cs typeface="Times New Roman" pitchFamily="18" charset="0"/>
              </a:rPr>
              <a:t/>
            </a:r>
            <a:br>
              <a:rPr lang="en-US" sz="1600" b="1">
                <a:cs typeface="Times New Roman" pitchFamily="18" charset="0"/>
              </a:rPr>
            </a:br>
            <a:r>
              <a:rPr lang="en-US" sz="1600" b="1">
                <a:cs typeface="Times New Roman" pitchFamily="18" charset="0"/>
              </a:rPr>
              <a:t/>
            </a:r>
            <a:br>
              <a:rPr lang="en-US" sz="1600" b="1">
                <a:cs typeface="Times New Roman" pitchFamily="18" charset="0"/>
              </a:rPr>
            </a:br>
            <a:r>
              <a:rPr lang="en-US" sz="1600" b="1">
                <a:cs typeface="Times New Roman" pitchFamily="18" charset="0"/>
              </a:rPr>
              <a:t/>
            </a:r>
            <a:br>
              <a:rPr lang="en-US" sz="1600" b="1">
                <a:cs typeface="Times New Roman" pitchFamily="18" charset="0"/>
              </a:rPr>
            </a:br>
            <a:r>
              <a:rPr lang="en-US" sz="1600" b="1">
                <a:cs typeface="Times New Roman" pitchFamily="18" charset="0"/>
              </a:rPr>
              <a:t/>
            </a:r>
            <a:br>
              <a:rPr lang="en-US" sz="1600" b="1">
                <a:cs typeface="Times New Roman" pitchFamily="18" charset="0"/>
              </a:rPr>
            </a:br>
            <a:r>
              <a:rPr lang="en-US" sz="1600" b="1">
                <a:cs typeface="Times New Roman" pitchFamily="18" charset="0"/>
              </a:rPr>
              <a:t/>
            </a:r>
            <a:br>
              <a:rPr lang="en-US" sz="1600" b="1">
                <a:cs typeface="Times New Roman" pitchFamily="18" charset="0"/>
              </a:rPr>
            </a:br>
            <a:r>
              <a:rPr lang="en-US" sz="1600" b="1">
                <a:cs typeface="Times New Roman" pitchFamily="18" charset="0"/>
              </a:rPr>
              <a:t/>
            </a:r>
            <a:br>
              <a:rPr lang="en-US" sz="1600" b="1">
                <a:cs typeface="Times New Roman" pitchFamily="18" charset="0"/>
              </a:rPr>
            </a:br>
            <a:r>
              <a:rPr lang="en-US" sz="1600" b="1">
                <a:cs typeface="Times New Roman" pitchFamily="18" charset="0"/>
              </a:rPr>
              <a:t/>
            </a:r>
            <a:br>
              <a:rPr lang="en-US" sz="1600" b="1">
                <a:cs typeface="Times New Roman" pitchFamily="18" charset="0"/>
              </a:rPr>
            </a:br>
            <a:r>
              <a:rPr lang="en-US" sz="1600" b="1">
                <a:cs typeface="Times New Roman" pitchFamily="18" charset="0"/>
              </a:rPr>
              <a:t/>
            </a:r>
            <a:br>
              <a:rPr lang="en-US" sz="1600" b="1">
                <a:cs typeface="Times New Roman" pitchFamily="18" charset="0"/>
              </a:rPr>
            </a:br>
            <a:r>
              <a:rPr lang="en-US" sz="200" b="1">
                <a:cs typeface="Times New Roman" pitchFamily="18" charset="0"/>
              </a:rPr>
              <a:t/>
            </a:r>
            <a:br>
              <a:rPr lang="en-US" sz="200" b="1">
                <a:cs typeface="Times New Roman" pitchFamily="18" charset="0"/>
              </a:rPr>
            </a:br>
            <a:r>
              <a:rPr lang="en-US" sz="200" b="1">
                <a:cs typeface="Times New Roman" pitchFamily="18" charset="0"/>
              </a:rPr>
              <a:t/>
            </a:r>
            <a:br>
              <a:rPr lang="en-US" sz="200" b="1">
                <a:cs typeface="Times New Roman" pitchFamily="18" charset="0"/>
              </a:rPr>
            </a:br>
            <a:r>
              <a:rPr lang="en-US" sz="1600" b="1">
                <a:cs typeface="Times New Roman" pitchFamily="18" charset="0"/>
              </a:rPr>
              <a:t/>
            </a:r>
            <a:br>
              <a:rPr lang="en-US" sz="1600" b="1">
                <a:cs typeface="Times New Roman" pitchFamily="18" charset="0"/>
              </a:rPr>
            </a:br>
            <a:r>
              <a:rPr lang="en-US" sz="800" b="1">
                <a:cs typeface="Times New Roman" pitchFamily="18" charset="0"/>
              </a:rPr>
              <a:t/>
            </a:r>
            <a:br>
              <a:rPr lang="en-US" sz="800" b="1">
                <a:cs typeface="Times New Roman" pitchFamily="18" charset="0"/>
              </a:rPr>
            </a:br>
            <a:r>
              <a:rPr lang="en-US" sz="800" b="1">
                <a:cs typeface="Times New Roman" pitchFamily="18" charset="0"/>
              </a:rPr>
              <a:t/>
            </a:r>
            <a:br>
              <a:rPr lang="en-US" sz="800" b="1">
                <a:cs typeface="Times New Roman" pitchFamily="18" charset="0"/>
              </a:rPr>
            </a:br>
            <a:r>
              <a:rPr lang="en-US" sz="1800" b="1"/>
              <a:t>The South Pole </a:t>
            </a:r>
            <a:br>
              <a:rPr lang="en-US" sz="1800" b="1"/>
            </a:br>
            <a:r>
              <a:rPr lang="en-US" sz="1800" b="1"/>
              <a:t>is at 90</a:t>
            </a:r>
            <a:r>
              <a:rPr lang="en-US" sz="1800" b="1">
                <a:cs typeface="Times New Roman" pitchFamily="18" charset="0"/>
              </a:rPr>
              <a:t>° S</a:t>
            </a:r>
            <a:r>
              <a:rPr lang="en-US" sz="1800" b="1"/>
              <a:t/>
            </a:r>
            <a:br>
              <a:rPr lang="en-US" sz="1800" b="1"/>
            </a:br>
            <a:endParaRPr lang="en-US" sz="1800" b="1"/>
          </a:p>
        </p:txBody>
      </p:sp>
      <p:sp>
        <p:nvSpPr>
          <p:cNvPr id="11267" name="Rectangle 3"/>
          <p:cNvSpPr>
            <a:spLocks noGrp="1" noChangeArrowheads="1"/>
          </p:cNvSpPr>
          <p:nvPr>
            <p:ph type="body" sz="half" idx="1"/>
          </p:nvPr>
        </p:nvSpPr>
        <p:spPr>
          <a:xfrm>
            <a:off x="152400" y="2209800"/>
            <a:ext cx="2362200" cy="4114800"/>
          </a:xfrm>
        </p:spPr>
        <p:txBody>
          <a:bodyPr/>
          <a:lstStyle/>
          <a:p>
            <a:pPr>
              <a:buFontTx/>
              <a:buNone/>
            </a:pPr>
            <a:r>
              <a:rPr lang="en-US" sz="2400" b="1"/>
              <a:t>    The equator is at 0</a:t>
            </a:r>
            <a:r>
              <a:rPr lang="en-US" sz="2400" b="1">
                <a:cs typeface="Times New Roman" pitchFamily="18" charset="0"/>
              </a:rPr>
              <a:t>° latitude.  It is neither north nor south.  It is at the center between north and south.</a:t>
            </a:r>
          </a:p>
        </p:txBody>
      </p:sp>
      <p:sp>
        <p:nvSpPr>
          <p:cNvPr id="11268" name="Rectangle 4"/>
          <p:cNvSpPr>
            <a:spLocks noGrp="1" noChangeArrowheads="1"/>
          </p:cNvSpPr>
          <p:nvPr>
            <p:ph type="body" sz="half" idx="2"/>
          </p:nvPr>
        </p:nvSpPr>
        <p:spPr>
          <a:xfrm>
            <a:off x="5867400" y="2133600"/>
            <a:ext cx="2895600" cy="4267200"/>
          </a:xfrm>
        </p:spPr>
        <p:txBody>
          <a:bodyPr/>
          <a:lstStyle/>
          <a:p>
            <a:pPr>
              <a:spcBef>
                <a:spcPct val="50000"/>
              </a:spcBef>
              <a:buFontTx/>
              <a:buNone/>
            </a:pPr>
            <a:r>
              <a:rPr lang="en-US" sz="2400" b="1"/>
              <a:t>    40</a:t>
            </a:r>
            <a:r>
              <a:rPr lang="en-US" sz="2400" b="1">
                <a:cs typeface="Times New Roman" pitchFamily="18" charset="0"/>
              </a:rPr>
              <a:t>° N is the 40° line of latitude north of the equator.</a:t>
            </a:r>
            <a:r>
              <a:rPr lang="en-US" sz="1800" b="1">
                <a:cs typeface="Times New Roman" pitchFamily="18" charset="0"/>
              </a:rPr>
              <a:t>  </a:t>
            </a:r>
          </a:p>
          <a:p>
            <a:pPr>
              <a:buFontTx/>
              <a:buNone/>
            </a:pPr>
            <a:endParaRPr lang="en-US" sz="800"/>
          </a:p>
          <a:p>
            <a:pPr>
              <a:buFontTx/>
              <a:buNone/>
            </a:pPr>
            <a:endParaRPr lang="en-US" sz="800"/>
          </a:p>
          <a:p>
            <a:pPr>
              <a:buFontTx/>
              <a:buNone/>
            </a:pPr>
            <a:endParaRPr lang="en-US" sz="800"/>
          </a:p>
          <a:p>
            <a:pPr>
              <a:buFontTx/>
              <a:buNone/>
            </a:pPr>
            <a:endParaRPr lang="en-US" sz="800"/>
          </a:p>
          <a:p>
            <a:pPr>
              <a:buFontTx/>
              <a:buNone/>
            </a:pPr>
            <a:endParaRPr lang="en-US" sz="800"/>
          </a:p>
          <a:p>
            <a:pPr>
              <a:buFontTx/>
              <a:buNone/>
            </a:pPr>
            <a:endParaRPr lang="en-US" sz="800"/>
          </a:p>
          <a:p>
            <a:pPr>
              <a:buFontTx/>
              <a:buNone/>
            </a:pPr>
            <a:r>
              <a:rPr lang="en-US" sz="2400" b="1">
                <a:cs typeface="Times New Roman" pitchFamily="18" charset="0"/>
              </a:rPr>
              <a:t>    40° S is the 40° line of latitude south of the equator.</a:t>
            </a:r>
          </a:p>
        </p:txBody>
      </p:sp>
      <p:sp>
        <p:nvSpPr>
          <p:cNvPr id="11269" name="Text Box 5"/>
          <p:cNvSpPr txBox="1">
            <a:spLocks noChangeArrowheads="1"/>
          </p:cNvSpPr>
          <p:nvPr/>
        </p:nvSpPr>
        <p:spPr bwMode="auto">
          <a:xfrm>
            <a:off x="914400" y="1371600"/>
            <a:ext cx="7315200" cy="396875"/>
          </a:xfrm>
          <a:prstGeom prst="rect">
            <a:avLst/>
          </a:prstGeom>
          <a:noFill/>
          <a:ln w="9525">
            <a:noFill/>
            <a:miter lim="800000"/>
            <a:headEnd/>
            <a:tailEnd/>
          </a:ln>
          <a:effectLst/>
        </p:spPr>
        <p:txBody>
          <a:bodyPr>
            <a:spAutoFit/>
          </a:bodyPr>
          <a:lstStyle/>
          <a:p>
            <a:pPr eaLnBrk="0" hangingPunct="0">
              <a:spcBef>
                <a:spcPct val="50000"/>
              </a:spcBef>
            </a:pPr>
            <a:endParaRPr lang="en-US" sz="2000">
              <a:solidFill>
                <a:schemeClr val="accent1"/>
              </a:solidFill>
              <a:latin typeface="Times New Roman" pitchFamily="18" charset="0"/>
            </a:endParaRPr>
          </a:p>
        </p:txBody>
      </p:sp>
      <p:sp>
        <p:nvSpPr>
          <p:cNvPr id="11270" name="Text Box 6"/>
          <p:cNvSpPr txBox="1">
            <a:spLocks noChangeArrowheads="1"/>
          </p:cNvSpPr>
          <p:nvPr/>
        </p:nvSpPr>
        <p:spPr bwMode="auto">
          <a:xfrm>
            <a:off x="457200" y="914400"/>
            <a:ext cx="8001000" cy="396875"/>
          </a:xfrm>
          <a:prstGeom prst="rect">
            <a:avLst/>
          </a:prstGeom>
          <a:noFill/>
          <a:ln w="9525">
            <a:noFill/>
            <a:miter lim="800000"/>
            <a:headEnd/>
            <a:tailEnd/>
          </a:ln>
          <a:effectLst/>
        </p:spPr>
        <p:txBody>
          <a:bodyPr>
            <a:spAutoFit/>
          </a:bodyPr>
          <a:lstStyle/>
          <a:p>
            <a:pPr eaLnBrk="0" hangingPunct="0">
              <a:spcBef>
                <a:spcPct val="50000"/>
              </a:spcBef>
            </a:pPr>
            <a:endParaRPr lang="en-US" sz="2000">
              <a:solidFill>
                <a:schemeClr val="accent1"/>
              </a:solidFill>
              <a:latin typeface="Times New Roman" pitchFamily="18" charset="0"/>
            </a:endParaRPr>
          </a:p>
        </p:txBody>
      </p:sp>
      <p:sp>
        <p:nvSpPr>
          <p:cNvPr id="11271" name="AutoShape 7"/>
          <p:cNvSpPr>
            <a:spLocks noChangeArrowheads="1"/>
          </p:cNvSpPr>
          <p:nvPr/>
        </p:nvSpPr>
        <p:spPr bwMode="auto">
          <a:xfrm>
            <a:off x="2438400" y="3276600"/>
            <a:ext cx="685800" cy="457200"/>
          </a:xfrm>
          <a:prstGeom prst="rightArrow">
            <a:avLst>
              <a:gd name="adj1" fmla="val 50000"/>
              <a:gd name="adj2" fmla="val 37500"/>
            </a:avLst>
          </a:prstGeom>
          <a:solidFill>
            <a:srgbClr val="CC3300"/>
          </a:solidFill>
          <a:ln w="9525">
            <a:solidFill>
              <a:schemeClr val="tx1"/>
            </a:solidFill>
            <a:miter lim="800000"/>
            <a:headEnd/>
            <a:tailEnd/>
          </a:ln>
          <a:effectLst/>
        </p:spPr>
        <p:txBody>
          <a:bodyPr wrap="none" anchor="ctr"/>
          <a:lstStyle/>
          <a:p>
            <a:endParaRPr lang="en-US"/>
          </a:p>
        </p:txBody>
      </p:sp>
      <p:sp>
        <p:nvSpPr>
          <p:cNvPr id="11272" name="AutoShape 8"/>
          <p:cNvSpPr>
            <a:spLocks noChangeArrowheads="1"/>
          </p:cNvSpPr>
          <p:nvPr/>
        </p:nvSpPr>
        <p:spPr bwMode="auto">
          <a:xfrm rot="5354257">
            <a:off x="5676106" y="4075907"/>
            <a:ext cx="534987" cy="6096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CC3300"/>
          </a:solidFill>
          <a:ln w="9525">
            <a:solidFill>
              <a:schemeClr val="tx1"/>
            </a:solidFill>
            <a:miter lim="800000"/>
            <a:headEnd/>
            <a:tailEnd/>
          </a:ln>
          <a:effectLst/>
        </p:spPr>
        <p:txBody>
          <a:bodyPr wrap="none" anchor="ctr"/>
          <a:lstStyle/>
          <a:p>
            <a:endParaRPr lang="en-US"/>
          </a:p>
        </p:txBody>
      </p:sp>
      <p:sp>
        <p:nvSpPr>
          <p:cNvPr id="11273" name="AutoShape 9"/>
          <p:cNvSpPr>
            <a:spLocks noChangeArrowheads="1"/>
          </p:cNvSpPr>
          <p:nvPr/>
        </p:nvSpPr>
        <p:spPr bwMode="auto">
          <a:xfrm>
            <a:off x="5486400" y="2362200"/>
            <a:ext cx="609600" cy="5334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CC3300"/>
          </a:solidFill>
          <a:ln w="9525">
            <a:solidFill>
              <a:schemeClr val="tx1"/>
            </a:solidFill>
            <a:miter lim="800000"/>
            <a:headEnd/>
            <a:tailEnd/>
          </a:ln>
          <a:effectLst/>
        </p:spPr>
        <p:txBody>
          <a:bodyPr wrap="none" anchor="ctr"/>
          <a:lstStyle/>
          <a:p>
            <a:endParaRPr lang="en-US"/>
          </a:p>
        </p:txBody>
      </p:sp>
      <p:pic>
        <p:nvPicPr>
          <p:cNvPr id="11274" name="Picture 10" descr="latitude"/>
          <p:cNvPicPr>
            <a:picLocks noChangeAspect="1" noChangeArrowheads="1"/>
          </p:cNvPicPr>
          <p:nvPr/>
        </p:nvPicPr>
        <p:blipFill>
          <a:blip r:embed="rId3" cstate="print"/>
          <a:srcRect/>
          <a:stretch>
            <a:fillRect/>
          </a:stretch>
        </p:blipFill>
        <p:spPr bwMode="auto">
          <a:xfrm>
            <a:off x="3124200" y="2362200"/>
            <a:ext cx="2466975" cy="2390775"/>
          </a:xfrm>
          <a:prstGeom prst="rect">
            <a:avLst/>
          </a:prstGeom>
          <a:noFill/>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0"/>
            <a:ext cx="8229600" cy="2011363"/>
          </a:xfrm>
        </p:spPr>
        <p:txBody>
          <a:bodyPr>
            <a:spAutoFit/>
          </a:bodyPr>
          <a:lstStyle/>
          <a:p>
            <a:r>
              <a:rPr lang="en-US"/>
              <a:t>Longitude</a:t>
            </a:r>
            <a:br>
              <a:rPr lang="en-US"/>
            </a:br>
            <a:r>
              <a:rPr lang="en-US" sz="800"/>
              <a:t/>
            </a:r>
            <a:br>
              <a:rPr lang="en-US" sz="800"/>
            </a:br>
            <a:r>
              <a:rPr lang="en-US" sz="800"/>
              <a:t/>
            </a:r>
            <a:br>
              <a:rPr lang="en-US" sz="800"/>
            </a:br>
            <a:r>
              <a:rPr lang="en-US" sz="800"/>
              <a:t>				        </a:t>
            </a:r>
            <a:r>
              <a:rPr lang="en-US" sz="2400" b="1"/>
              <a:t>Lines of longitude begin </a:t>
            </a:r>
            <a:br>
              <a:rPr lang="en-US" sz="2400" b="1"/>
            </a:br>
            <a:r>
              <a:rPr lang="en-US" sz="2400" b="1"/>
              <a:t>				 at the Prime Meridian</a:t>
            </a:r>
            <a:r>
              <a:rPr lang="en-US" sz="2400" b="1">
                <a:cs typeface="Times New Roman" pitchFamily="18" charset="0"/>
              </a:rPr>
              <a:t>.  </a:t>
            </a:r>
            <a:r>
              <a:rPr lang="en-US" sz="1800">
                <a:cs typeface="Times New Roman" pitchFamily="18" charset="0"/>
              </a:rPr>
              <a:t/>
            </a:r>
            <a:br>
              <a:rPr lang="en-US" sz="1800">
                <a:cs typeface="Times New Roman" pitchFamily="18" charset="0"/>
              </a:rPr>
            </a:br>
            <a:endParaRPr lang="en-US" sz="1800">
              <a:cs typeface="Times New Roman" pitchFamily="18" charset="0"/>
            </a:endParaRPr>
          </a:p>
        </p:txBody>
      </p:sp>
      <p:sp>
        <p:nvSpPr>
          <p:cNvPr id="18435" name="Rectangle 3"/>
          <p:cNvSpPr>
            <a:spLocks noGrp="1" noChangeArrowheads="1"/>
          </p:cNvSpPr>
          <p:nvPr>
            <p:ph type="body" sz="half" idx="1"/>
          </p:nvPr>
        </p:nvSpPr>
        <p:spPr>
          <a:xfrm>
            <a:off x="304800" y="2286000"/>
            <a:ext cx="7772400" cy="4267200"/>
          </a:xfrm>
        </p:spPr>
        <p:txBody>
          <a:bodyPr/>
          <a:lstStyle/>
          <a:p>
            <a:pPr>
              <a:lnSpc>
                <a:spcPct val="90000"/>
              </a:lnSpc>
              <a:buFontTx/>
              <a:buNone/>
            </a:pPr>
            <a:r>
              <a:rPr lang="en-US" sz="2400" b="1"/>
              <a:t>60</a:t>
            </a:r>
            <a:r>
              <a:rPr lang="en-US" sz="2400" b="1">
                <a:cs typeface="Times New Roman" pitchFamily="18" charset="0"/>
              </a:rPr>
              <a:t>° W is the </a:t>
            </a:r>
          </a:p>
          <a:p>
            <a:pPr>
              <a:lnSpc>
                <a:spcPct val="90000"/>
              </a:lnSpc>
              <a:buFontTx/>
              <a:buNone/>
            </a:pPr>
            <a:r>
              <a:rPr lang="en-US" sz="2400" b="1">
                <a:cs typeface="Times New Roman" pitchFamily="18" charset="0"/>
              </a:rPr>
              <a:t>60° line of </a:t>
            </a:r>
          </a:p>
          <a:p>
            <a:pPr>
              <a:lnSpc>
                <a:spcPct val="90000"/>
              </a:lnSpc>
              <a:buFontTx/>
              <a:buNone/>
            </a:pPr>
            <a:r>
              <a:rPr lang="en-US" sz="2400" b="1">
                <a:cs typeface="Times New Roman" pitchFamily="18" charset="0"/>
              </a:rPr>
              <a:t>longitude west </a:t>
            </a:r>
          </a:p>
          <a:p>
            <a:pPr>
              <a:lnSpc>
                <a:spcPct val="90000"/>
              </a:lnSpc>
              <a:buFontTx/>
              <a:buNone/>
            </a:pPr>
            <a:r>
              <a:rPr lang="en-US" sz="2400" b="1">
                <a:cs typeface="Times New Roman" pitchFamily="18" charset="0"/>
              </a:rPr>
              <a:t>of the Prime </a:t>
            </a:r>
          </a:p>
          <a:p>
            <a:pPr>
              <a:lnSpc>
                <a:spcPct val="90000"/>
              </a:lnSpc>
              <a:buFontTx/>
              <a:buNone/>
            </a:pPr>
            <a:r>
              <a:rPr lang="en-US" sz="2400" b="1">
                <a:cs typeface="Times New Roman" pitchFamily="18" charset="0"/>
              </a:rPr>
              <a:t>Meridian.</a:t>
            </a:r>
          </a:p>
          <a:p>
            <a:pPr>
              <a:lnSpc>
                <a:spcPct val="90000"/>
              </a:lnSpc>
              <a:buFontTx/>
              <a:buNone/>
            </a:pPr>
            <a:endParaRPr lang="en-US" sz="2400" b="1">
              <a:cs typeface="Times New Roman" pitchFamily="18" charset="0"/>
            </a:endParaRPr>
          </a:p>
          <a:p>
            <a:pPr>
              <a:lnSpc>
                <a:spcPct val="90000"/>
              </a:lnSpc>
              <a:buFontTx/>
              <a:buNone/>
            </a:pPr>
            <a:endParaRPr lang="en-US" sz="2400" b="1">
              <a:cs typeface="Times New Roman" pitchFamily="18" charset="0"/>
            </a:endParaRPr>
          </a:p>
          <a:p>
            <a:pPr>
              <a:lnSpc>
                <a:spcPct val="90000"/>
              </a:lnSpc>
              <a:buFontTx/>
              <a:buNone/>
            </a:pPr>
            <a:endParaRPr lang="en-US" sz="2400" b="1">
              <a:cs typeface="Times New Roman" pitchFamily="18" charset="0"/>
            </a:endParaRPr>
          </a:p>
          <a:p>
            <a:pPr>
              <a:lnSpc>
                <a:spcPct val="90000"/>
              </a:lnSpc>
              <a:spcBef>
                <a:spcPct val="50000"/>
              </a:spcBef>
              <a:buFontTx/>
              <a:buNone/>
            </a:pPr>
            <a:r>
              <a:rPr lang="en-US">
                <a:cs typeface="Times New Roman" pitchFamily="18" charset="0"/>
              </a:rPr>
              <a:t>    The Prime Meridian is located at 0°.  It is neither east or west 	</a:t>
            </a:r>
            <a:endParaRPr lang="en-US" sz="1800">
              <a:cs typeface="Times New Roman" pitchFamily="18" charset="0"/>
            </a:endParaRPr>
          </a:p>
          <a:p>
            <a:pPr>
              <a:lnSpc>
                <a:spcPct val="90000"/>
              </a:lnSpc>
              <a:spcBef>
                <a:spcPct val="50000"/>
              </a:spcBef>
              <a:buFontTx/>
              <a:buNone/>
            </a:pPr>
            <a:endParaRPr lang="en-US" sz="2400"/>
          </a:p>
          <a:p>
            <a:pPr>
              <a:lnSpc>
                <a:spcPct val="90000"/>
              </a:lnSpc>
              <a:buFontTx/>
              <a:buNone/>
            </a:pPr>
            <a:endParaRPr lang="en-US" sz="2400" b="1">
              <a:cs typeface="Times New Roman" pitchFamily="18" charset="0"/>
            </a:endParaRPr>
          </a:p>
        </p:txBody>
      </p:sp>
      <p:sp>
        <p:nvSpPr>
          <p:cNvPr id="18436" name="Rectangle 4"/>
          <p:cNvSpPr>
            <a:spLocks noGrp="1" noChangeArrowheads="1"/>
          </p:cNvSpPr>
          <p:nvPr>
            <p:ph type="body" sz="half" idx="2"/>
          </p:nvPr>
        </p:nvSpPr>
        <p:spPr>
          <a:xfrm>
            <a:off x="6477000" y="2209800"/>
            <a:ext cx="2209800" cy="4114800"/>
          </a:xfrm>
        </p:spPr>
        <p:txBody>
          <a:bodyPr/>
          <a:lstStyle/>
          <a:p>
            <a:pPr>
              <a:buFontTx/>
              <a:buNone/>
            </a:pPr>
            <a:r>
              <a:rPr lang="en-US" sz="2400" b="1"/>
              <a:t>    60</a:t>
            </a:r>
            <a:r>
              <a:rPr lang="en-US" sz="2400" b="1">
                <a:cs typeface="Times New Roman" pitchFamily="18" charset="0"/>
              </a:rPr>
              <a:t>° E is the 60° line of longitude east of the Prime Meridian.</a:t>
            </a:r>
          </a:p>
        </p:txBody>
      </p:sp>
      <p:sp>
        <p:nvSpPr>
          <p:cNvPr id="18437" name="Text Box 5"/>
          <p:cNvSpPr txBox="1">
            <a:spLocks noChangeArrowheads="1"/>
          </p:cNvSpPr>
          <p:nvPr/>
        </p:nvSpPr>
        <p:spPr bwMode="auto">
          <a:xfrm>
            <a:off x="381000" y="838200"/>
            <a:ext cx="8001000" cy="396875"/>
          </a:xfrm>
          <a:prstGeom prst="rect">
            <a:avLst/>
          </a:prstGeom>
          <a:noFill/>
          <a:ln w="9525">
            <a:noFill/>
            <a:miter lim="800000"/>
            <a:headEnd/>
            <a:tailEnd/>
          </a:ln>
          <a:effectLst/>
        </p:spPr>
        <p:txBody>
          <a:bodyPr>
            <a:spAutoFit/>
          </a:bodyPr>
          <a:lstStyle/>
          <a:p>
            <a:pPr eaLnBrk="0" hangingPunct="0">
              <a:spcBef>
                <a:spcPct val="50000"/>
              </a:spcBef>
            </a:pPr>
            <a:endParaRPr lang="en-US" sz="2000">
              <a:solidFill>
                <a:schemeClr val="accent1"/>
              </a:solidFill>
              <a:latin typeface="Times New Roman" pitchFamily="18" charset="0"/>
            </a:endParaRPr>
          </a:p>
        </p:txBody>
      </p:sp>
      <p:sp>
        <p:nvSpPr>
          <p:cNvPr id="18438" name="AutoShape 6"/>
          <p:cNvSpPr>
            <a:spLocks noChangeArrowheads="1"/>
          </p:cNvSpPr>
          <p:nvPr/>
        </p:nvSpPr>
        <p:spPr bwMode="auto">
          <a:xfrm>
            <a:off x="4343400" y="1219200"/>
            <a:ext cx="762000" cy="6858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CC3300"/>
          </a:solidFill>
          <a:ln w="9525">
            <a:solidFill>
              <a:srgbClr val="CC3300"/>
            </a:solidFill>
            <a:miter lim="800000"/>
            <a:headEnd/>
            <a:tailEnd/>
          </a:ln>
          <a:effectLst/>
        </p:spPr>
        <p:txBody>
          <a:bodyPr wrap="none" anchor="ctr"/>
          <a:lstStyle/>
          <a:p>
            <a:endParaRPr lang="en-US"/>
          </a:p>
        </p:txBody>
      </p:sp>
      <p:sp>
        <p:nvSpPr>
          <p:cNvPr id="18439" name="Text Box 7"/>
          <p:cNvSpPr txBox="1">
            <a:spLocks noChangeArrowheads="1"/>
          </p:cNvSpPr>
          <p:nvPr/>
        </p:nvSpPr>
        <p:spPr bwMode="auto">
          <a:xfrm>
            <a:off x="2057400" y="3657600"/>
            <a:ext cx="457200" cy="457200"/>
          </a:xfrm>
          <a:prstGeom prst="rect">
            <a:avLst/>
          </a:prstGeom>
          <a:noFill/>
          <a:ln w="9525">
            <a:noFill/>
            <a:miter lim="800000"/>
            <a:headEnd/>
            <a:tailEnd/>
          </a:ln>
          <a:effectLst/>
        </p:spPr>
        <p:txBody>
          <a:bodyPr>
            <a:spAutoFit/>
          </a:bodyPr>
          <a:lstStyle/>
          <a:p>
            <a:pPr eaLnBrk="0" hangingPunct="0">
              <a:spcBef>
                <a:spcPct val="50000"/>
              </a:spcBef>
            </a:pPr>
            <a:r>
              <a:rPr lang="en-US" sz="2400" b="1">
                <a:solidFill>
                  <a:srgbClr val="F9E4C9"/>
                </a:solidFill>
                <a:latin typeface="Times New Roman" pitchFamily="18" charset="0"/>
              </a:rPr>
              <a:t>W</a:t>
            </a:r>
          </a:p>
        </p:txBody>
      </p:sp>
      <p:sp>
        <p:nvSpPr>
          <p:cNvPr id="18440" name="Text Box 8"/>
          <p:cNvSpPr txBox="1">
            <a:spLocks noChangeArrowheads="1"/>
          </p:cNvSpPr>
          <p:nvPr/>
        </p:nvSpPr>
        <p:spPr bwMode="auto">
          <a:xfrm>
            <a:off x="6400800" y="3657600"/>
            <a:ext cx="457200" cy="457200"/>
          </a:xfrm>
          <a:prstGeom prst="rect">
            <a:avLst/>
          </a:prstGeom>
          <a:noFill/>
          <a:ln w="9525">
            <a:noFill/>
            <a:miter lim="800000"/>
            <a:headEnd/>
            <a:tailEnd/>
          </a:ln>
          <a:effectLst/>
        </p:spPr>
        <p:txBody>
          <a:bodyPr>
            <a:spAutoFit/>
          </a:bodyPr>
          <a:lstStyle/>
          <a:p>
            <a:pPr eaLnBrk="0" hangingPunct="0">
              <a:spcBef>
                <a:spcPct val="50000"/>
              </a:spcBef>
            </a:pPr>
            <a:r>
              <a:rPr lang="en-US" sz="2400" b="1">
                <a:solidFill>
                  <a:srgbClr val="F9E4C9"/>
                </a:solidFill>
                <a:latin typeface="Times New Roman" pitchFamily="18" charset="0"/>
              </a:rPr>
              <a:t>E</a:t>
            </a:r>
          </a:p>
        </p:txBody>
      </p:sp>
      <p:pic>
        <p:nvPicPr>
          <p:cNvPr id="18441" name="Picture 9" descr="longitude"/>
          <p:cNvPicPr>
            <a:picLocks noChangeAspect="1" noChangeArrowheads="1"/>
          </p:cNvPicPr>
          <p:nvPr/>
        </p:nvPicPr>
        <p:blipFill>
          <a:blip r:embed="rId3" cstate="print"/>
          <a:srcRect/>
          <a:stretch>
            <a:fillRect/>
          </a:stretch>
        </p:blipFill>
        <p:spPr bwMode="auto">
          <a:xfrm>
            <a:off x="2438400" y="1828800"/>
            <a:ext cx="3943350" cy="4162425"/>
          </a:xfrm>
          <a:prstGeom prst="rect">
            <a:avLst/>
          </a:prstGeom>
          <a:noFill/>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200400" y="381000"/>
            <a:ext cx="2743200" cy="762000"/>
          </a:xfrm>
        </p:spPr>
        <p:txBody>
          <a:bodyPr>
            <a:spAutoFit/>
          </a:bodyPr>
          <a:lstStyle/>
          <a:p>
            <a:pPr algn="l"/>
            <a:r>
              <a:rPr lang="en-US"/>
              <a:t> Longitude</a:t>
            </a:r>
            <a:endParaRPr lang="en-US" sz="2400"/>
          </a:p>
        </p:txBody>
      </p:sp>
      <p:sp>
        <p:nvSpPr>
          <p:cNvPr id="20483" name="Rectangle 3"/>
          <p:cNvSpPr>
            <a:spLocks noGrp="1" noChangeArrowheads="1"/>
          </p:cNvSpPr>
          <p:nvPr>
            <p:ph type="body" sz="half" idx="2"/>
          </p:nvPr>
        </p:nvSpPr>
        <p:spPr>
          <a:xfrm>
            <a:off x="457200" y="5334000"/>
            <a:ext cx="7696200" cy="2133600"/>
          </a:xfrm>
        </p:spPr>
        <p:txBody>
          <a:bodyPr/>
          <a:lstStyle/>
          <a:p>
            <a:pPr marL="0" indent="0">
              <a:spcBef>
                <a:spcPct val="50000"/>
              </a:spcBef>
              <a:buFontTx/>
              <a:buNone/>
            </a:pPr>
            <a:r>
              <a:rPr lang="en-US"/>
              <a:t>Lines of longitude are numbered east from the Prime Meridian to the 180</a:t>
            </a:r>
            <a:r>
              <a:rPr lang="en-US">
                <a:cs typeface="Times New Roman" pitchFamily="18" charset="0"/>
              </a:rPr>
              <a:t>° line and west from the Prime Meridian to the 180° line.</a:t>
            </a:r>
          </a:p>
          <a:p>
            <a:pPr marL="0" indent="0">
              <a:buFontTx/>
              <a:buNone/>
            </a:pPr>
            <a:endParaRPr lang="en-US"/>
          </a:p>
        </p:txBody>
      </p:sp>
      <p:sp>
        <p:nvSpPr>
          <p:cNvPr id="20484" name="Oval 4"/>
          <p:cNvSpPr>
            <a:spLocks noChangeArrowheads="1"/>
          </p:cNvSpPr>
          <p:nvPr/>
        </p:nvSpPr>
        <p:spPr bwMode="auto">
          <a:xfrm>
            <a:off x="2247900" y="3070225"/>
            <a:ext cx="76200" cy="76200"/>
          </a:xfrm>
          <a:prstGeom prst="ellipse">
            <a:avLst/>
          </a:prstGeom>
          <a:solidFill>
            <a:schemeClr val="tx2"/>
          </a:solidFill>
          <a:ln w="9525">
            <a:solidFill>
              <a:schemeClr val="tx1"/>
            </a:solidFill>
            <a:round/>
            <a:headEnd/>
            <a:tailEnd/>
          </a:ln>
          <a:effectLst/>
        </p:spPr>
        <p:txBody>
          <a:bodyPr wrap="none" anchor="ctr"/>
          <a:lstStyle/>
          <a:p>
            <a:endParaRPr lang="en-US"/>
          </a:p>
        </p:txBody>
      </p:sp>
      <p:sp>
        <p:nvSpPr>
          <p:cNvPr id="20485" name="Line 5"/>
          <p:cNvSpPr>
            <a:spLocks noChangeShapeType="1"/>
          </p:cNvSpPr>
          <p:nvPr/>
        </p:nvSpPr>
        <p:spPr bwMode="auto">
          <a:xfrm flipH="1">
            <a:off x="2362200" y="3048000"/>
            <a:ext cx="304800" cy="0"/>
          </a:xfrm>
          <a:prstGeom prst="line">
            <a:avLst/>
          </a:prstGeom>
          <a:noFill/>
          <a:ln w="12700">
            <a:solidFill>
              <a:schemeClr val="tx1"/>
            </a:solidFill>
            <a:round/>
            <a:headEnd/>
            <a:tailEnd type="triangle" w="med" len="med"/>
          </a:ln>
          <a:effectLst/>
        </p:spPr>
        <p:txBody>
          <a:bodyPr wrap="none" anchor="ctr"/>
          <a:lstStyle/>
          <a:p>
            <a:endParaRPr lang="en-US"/>
          </a:p>
        </p:txBody>
      </p:sp>
      <p:pic>
        <p:nvPicPr>
          <p:cNvPr id="20486" name="Picture 6" descr="northpole"/>
          <p:cNvPicPr>
            <a:picLocks noChangeAspect="1" noChangeArrowheads="1"/>
          </p:cNvPicPr>
          <p:nvPr/>
        </p:nvPicPr>
        <p:blipFill>
          <a:blip r:embed="rId3" cstate="print"/>
          <a:srcRect/>
          <a:stretch>
            <a:fillRect/>
          </a:stretch>
        </p:blipFill>
        <p:spPr bwMode="auto">
          <a:xfrm>
            <a:off x="558800" y="1038225"/>
            <a:ext cx="3571875" cy="3686175"/>
          </a:xfrm>
          <a:prstGeom prst="rect">
            <a:avLst/>
          </a:prstGeom>
          <a:noFill/>
        </p:spPr>
      </p:pic>
      <p:pic>
        <p:nvPicPr>
          <p:cNvPr id="20487" name="Picture 7" descr="primemeridian"/>
          <p:cNvPicPr>
            <a:picLocks noChangeAspect="1" noChangeArrowheads="1"/>
          </p:cNvPicPr>
          <p:nvPr/>
        </p:nvPicPr>
        <p:blipFill>
          <a:blip r:embed="rId4" cstate="print"/>
          <a:srcRect/>
          <a:stretch>
            <a:fillRect/>
          </a:stretch>
        </p:blipFill>
        <p:spPr bwMode="auto">
          <a:xfrm>
            <a:off x="4981575" y="990600"/>
            <a:ext cx="3629025" cy="3676650"/>
          </a:xfrm>
          <a:prstGeom prst="rect">
            <a:avLst/>
          </a:prstGeom>
          <a:noFill/>
        </p:spPr>
      </p:pic>
      <p:sp>
        <p:nvSpPr>
          <p:cNvPr id="20488" name="Text Box 8"/>
          <p:cNvSpPr txBox="1">
            <a:spLocks noChangeArrowheads="1"/>
          </p:cNvSpPr>
          <p:nvPr/>
        </p:nvSpPr>
        <p:spPr bwMode="auto">
          <a:xfrm rot="21600000">
            <a:off x="2667000" y="4724400"/>
            <a:ext cx="2971800" cy="457200"/>
          </a:xfrm>
          <a:prstGeom prst="rect">
            <a:avLst/>
          </a:prstGeom>
          <a:noFill/>
          <a:ln w="9525">
            <a:noFill/>
            <a:miter lim="800000"/>
            <a:headEnd/>
            <a:tailEnd/>
          </a:ln>
          <a:effectLst/>
        </p:spPr>
        <p:txBody>
          <a:bodyPr>
            <a:spAutoFit/>
          </a:bodyPr>
          <a:lstStyle/>
          <a:p>
            <a:pPr eaLnBrk="0" hangingPunct="0">
              <a:spcBef>
                <a:spcPct val="50000"/>
              </a:spcBef>
            </a:pPr>
            <a:r>
              <a:rPr lang="en-US" sz="2400" b="1">
                <a:solidFill>
                  <a:srgbClr val="F9E4C9"/>
                </a:solidFill>
                <a:latin typeface="Times New Roman" pitchFamily="18" charset="0"/>
              </a:rPr>
              <a:t>PRIME MERIDIAN</a:t>
            </a:r>
            <a:endParaRPr lang="en-US" sz="2400">
              <a:solidFill>
                <a:srgbClr val="F9E4C9"/>
              </a:solidFill>
              <a:latin typeface="Times New Roman" pitchFamily="18" charset="0"/>
            </a:endParaRPr>
          </a:p>
        </p:txBody>
      </p:sp>
      <p:sp>
        <p:nvSpPr>
          <p:cNvPr id="20489" name="Text Box 9"/>
          <p:cNvSpPr txBox="1">
            <a:spLocks noChangeArrowheads="1"/>
          </p:cNvSpPr>
          <p:nvPr/>
        </p:nvSpPr>
        <p:spPr bwMode="auto">
          <a:xfrm rot="5400000">
            <a:off x="-876300" y="3086100"/>
            <a:ext cx="2667000" cy="457200"/>
          </a:xfrm>
          <a:prstGeom prst="rect">
            <a:avLst/>
          </a:prstGeom>
          <a:noFill/>
          <a:ln w="9525">
            <a:noFill/>
            <a:miter lim="800000"/>
            <a:headEnd/>
            <a:tailEnd/>
          </a:ln>
          <a:effectLst/>
        </p:spPr>
        <p:txBody>
          <a:bodyPr>
            <a:spAutoFit/>
          </a:bodyPr>
          <a:lstStyle/>
          <a:p>
            <a:pPr eaLnBrk="0" hangingPunct="0">
              <a:spcBef>
                <a:spcPct val="50000"/>
              </a:spcBef>
            </a:pPr>
            <a:r>
              <a:rPr lang="en-US" sz="2400" b="1">
                <a:solidFill>
                  <a:srgbClr val="F9E4C9"/>
                </a:solidFill>
                <a:latin typeface="Times New Roman" pitchFamily="18" charset="0"/>
              </a:rPr>
              <a:t>West Longitude</a:t>
            </a:r>
          </a:p>
        </p:txBody>
      </p:sp>
      <p:sp>
        <p:nvSpPr>
          <p:cNvPr id="20490" name="Text Box 10"/>
          <p:cNvSpPr txBox="1">
            <a:spLocks noChangeArrowheads="1"/>
          </p:cNvSpPr>
          <p:nvPr/>
        </p:nvSpPr>
        <p:spPr bwMode="auto">
          <a:xfrm rot="5400000">
            <a:off x="3009900" y="3162300"/>
            <a:ext cx="2667000" cy="457200"/>
          </a:xfrm>
          <a:prstGeom prst="rect">
            <a:avLst/>
          </a:prstGeom>
          <a:noFill/>
          <a:ln w="9525">
            <a:noFill/>
            <a:miter lim="800000"/>
            <a:headEnd/>
            <a:tailEnd/>
          </a:ln>
          <a:effectLst/>
        </p:spPr>
        <p:txBody>
          <a:bodyPr>
            <a:spAutoFit/>
          </a:bodyPr>
          <a:lstStyle/>
          <a:p>
            <a:pPr eaLnBrk="0" hangingPunct="0">
              <a:spcBef>
                <a:spcPct val="50000"/>
              </a:spcBef>
            </a:pPr>
            <a:r>
              <a:rPr lang="en-US" sz="2400" b="1">
                <a:solidFill>
                  <a:srgbClr val="F9E4C9"/>
                </a:solidFill>
                <a:latin typeface="Times New Roman" pitchFamily="18" charset="0"/>
              </a:rPr>
              <a:t>East Longitude</a:t>
            </a:r>
          </a:p>
        </p:txBody>
      </p:sp>
      <p:sp>
        <p:nvSpPr>
          <p:cNvPr id="20491" name="Text Box 11"/>
          <p:cNvSpPr txBox="1">
            <a:spLocks noChangeArrowheads="1"/>
          </p:cNvSpPr>
          <p:nvPr/>
        </p:nvSpPr>
        <p:spPr bwMode="auto">
          <a:xfrm>
            <a:off x="1447800" y="457200"/>
            <a:ext cx="914400" cy="457200"/>
          </a:xfrm>
          <a:prstGeom prst="rect">
            <a:avLst/>
          </a:prstGeom>
          <a:noFill/>
          <a:ln w="9525">
            <a:noFill/>
            <a:miter lim="800000"/>
            <a:headEnd/>
            <a:tailEnd/>
          </a:ln>
          <a:effectLst/>
        </p:spPr>
        <p:txBody>
          <a:bodyPr>
            <a:spAutoFit/>
          </a:bodyPr>
          <a:lstStyle/>
          <a:p>
            <a:pPr eaLnBrk="0" hangingPunct="0">
              <a:spcBef>
                <a:spcPct val="50000"/>
              </a:spcBef>
            </a:pPr>
            <a:r>
              <a:rPr lang="en-US" sz="2400" b="1">
                <a:solidFill>
                  <a:srgbClr val="F9E4C9"/>
                </a:solidFill>
              </a:rPr>
              <a:t>180</a:t>
            </a:r>
            <a:r>
              <a:rPr lang="en-US" sz="2400">
                <a:solidFill>
                  <a:srgbClr val="F9E4C9"/>
                </a:solidFill>
              </a:rPr>
              <a:t>°</a:t>
            </a:r>
          </a:p>
        </p:txBody>
      </p:sp>
      <p:sp>
        <p:nvSpPr>
          <p:cNvPr id="20492" name="Text Box 12"/>
          <p:cNvSpPr txBox="1">
            <a:spLocks noChangeArrowheads="1"/>
          </p:cNvSpPr>
          <p:nvPr/>
        </p:nvSpPr>
        <p:spPr bwMode="auto">
          <a:xfrm>
            <a:off x="6565900" y="609600"/>
            <a:ext cx="381000" cy="457200"/>
          </a:xfrm>
          <a:prstGeom prst="rect">
            <a:avLst/>
          </a:prstGeom>
          <a:noFill/>
          <a:ln w="9525">
            <a:noFill/>
            <a:miter lim="800000"/>
            <a:headEnd/>
            <a:tailEnd/>
          </a:ln>
          <a:effectLst/>
        </p:spPr>
        <p:txBody>
          <a:bodyPr>
            <a:spAutoFit/>
          </a:bodyPr>
          <a:lstStyle/>
          <a:p>
            <a:pPr eaLnBrk="0" hangingPunct="0">
              <a:spcBef>
                <a:spcPct val="50000"/>
              </a:spcBef>
            </a:pPr>
            <a:r>
              <a:rPr lang="en-US" sz="2400" b="1">
                <a:solidFill>
                  <a:srgbClr val="F9E4C9"/>
                </a:solidFill>
              </a:rPr>
              <a:t>N</a:t>
            </a:r>
          </a:p>
        </p:txBody>
      </p:sp>
      <p:sp>
        <p:nvSpPr>
          <p:cNvPr id="20493" name="Text Box 13"/>
          <p:cNvSpPr txBox="1">
            <a:spLocks noChangeArrowheads="1"/>
          </p:cNvSpPr>
          <p:nvPr/>
        </p:nvSpPr>
        <p:spPr bwMode="auto">
          <a:xfrm>
            <a:off x="8610600" y="2667000"/>
            <a:ext cx="381000" cy="457200"/>
          </a:xfrm>
          <a:prstGeom prst="rect">
            <a:avLst/>
          </a:prstGeom>
          <a:noFill/>
          <a:ln w="9525">
            <a:noFill/>
            <a:miter lim="800000"/>
            <a:headEnd/>
            <a:tailEnd/>
          </a:ln>
          <a:effectLst/>
        </p:spPr>
        <p:txBody>
          <a:bodyPr>
            <a:spAutoFit/>
          </a:bodyPr>
          <a:lstStyle/>
          <a:p>
            <a:pPr eaLnBrk="0" hangingPunct="0">
              <a:spcBef>
                <a:spcPct val="50000"/>
              </a:spcBef>
            </a:pPr>
            <a:r>
              <a:rPr lang="en-US" sz="2400" b="1">
                <a:solidFill>
                  <a:srgbClr val="F9E4C9"/>
                </a:solidFill>
              </a:rPr>
              <a:t>E</a:t>
            </a:r>
          </a:p>
        </p:txBody>
      </p:sp>
      <p:sp>
        <p:nvSpPr>
          <p:cNvPr id="20494" name="Text Box 14"/>
          <p:cNvSpPr txBox="1">
            <a:spLocks noChangeArrowheads="1"/>
          </p:cNvSpPr>
          <p:nvPr/>
        </p:nvSpPr>
        <p:spPr bwMode="auto">
          <a:xfrm>
            <a:off x="4495800" y="2667000"/>
            <a:ext cx="457200" cy="457200"/>
          </a:xfrm>
          <a:prstGeom prst="rect">
            <a:avLst/>
          </a:prstGeom>
          <a:noFill/>
          <a:ln w="9525">
            <a:noFill/>
            <a:miter lim="800000"/>
            <a:headEnd/>
            <a:tailEnd/>
          </a:ln>
          <a:effectLst/>
        </p:spPr>
        <p:txBody>
          <a:bodyPr>
            <a:spAutoFit/>
          </a:bodyPr>
          <a:lstStyle/>
          <a:p>
            <a:pPr eaLnBrk="0" hangingPunct="0">
              <a:spcBef>
                <a:spcPct val="50000"/>
              </a:spcBef>
            </a:pPr>
            <a:r>
              <a:rPr lang="en-US" sz="2400" b="1">
                <a:solidFill>
                  <a:srgbClr val="F9E4C9"/>
                </a:solidFill>
              </a:rPr>
              <a:t>W</a:t>
            </a:r>
          </a:p>
        </p:txBody>
      </p:sp>
      <p:sp>
        <p:nvSpPr>
          <p:cNvPr id="20495" name="Text Box 15"/>
          <p:cNvSpPr txBox="1">
            <a:spLocks noChangeArrowheads="1"/>
          </p:cNvSpPr>
          <p:nvPr/>
        </p:nvSpPr>
        <p:spPr bwMode="auto">
          <a:xfrm>
            <a:off x="6591300" y="4876800"/>
            <a:ext cx="381000" cy="457200"/>
          </a:xfrm>
          <a:prstGeom prst="rect">
            <a:avLst/>
          </a:prstGeom>
          <a:noFill/>
          <a:ln w="9525">
            <a:noFill/>
            <a:miter lim="800000"/>
            <a:headEnd/>
            <a:tailEnd/>
          </a:ln>
          <a:effectLst/>
        </p:spPr>
        <p:txBody>
          <a:bodyPr>
            <a:spAutoFit/>
          </a:bodyPr>
          <a:lstStyle/>
          <a:p>
            <a:pPr eaLnBrk="0" hangingPunct="0">
              <a:spcBef>
                <a:spcPct val="50000"/>
              </a:spcBef>
            </a:pPr>
            <a:r>
              <a:rPr lang="en-US" sz="2400" b="1">
                <a:solidFill>
                  <a:srgbClr val="F9E4C9"/>
                </a:solidFill>
              </a:rPr>
              <a:t>S</a:t>
            </a:r>
          </a:p>
        </p:txBody>
      </p:sp>
      <p:sp>
        <p:nvSpPr>
          <p:cNvPr id="20496" name="Line 16"/>
          <p:cNvSpPr>
            <a:spLocks noChangeShapeType="1"/>
          </p:cNvSpPr>
          <p:nvPr/>
        </p:nvSpPr>
        <p:spPr bwMode="auto">
          <a:xfrm flipH="1">
            <a:off x="1524000" y="838200"/>
            <a:ext cx="609600" cy="0"/>
          </a:xfrm>
          <a:prstGeom prst="line">
            <a:avLst/>
          </a:prstGeom>
          <a:noFill/>
          <a:ln w="9525">
            <a:solidFill>
              <a:srgbClr val="F9E4C9"/>
            </a:solidFill>
            <a:round/>
            <a:headEnd/>
            <a:tailEnd/>
          </a:ln>
          <a:effectLst/>
        </p:spPr>
        <p:txBody>
          <a:bodyPr/>
          <a:lstStyle/>
          <a:p>
            <a:endParaRPr lang="en-US"/>
          </a:p>
        </p:txBody>
      </p:sp>
      <p:sp>
        <p:nvSpPr>
          <p:cNvPr id="20497" name="Line 17"/>
          <p:cNvSpPr>
            <a:spLocks noChangeShapeType="1"/>
          </p:cNvSpPr>
          <p:nvPr/>
        </p:nvSpPr>
        <p:spPr bwMode="auto">
          <a:xfrm flipH="1" flipV="1">
            <a:off x="2590800" y="5181600"/>
            <a:ext cx="2895600" cy="0"/>
          </a:xfrm>
          <a:prstGeom prst="line">
            <a:avLst/>
          </a:prstGeom>
          <a:noFill/>
          <a:ln w="9525">
            <a:solidFill>
              <a:srgbClr val="F9E4C9"/>
            </a:solidFill>
            <a:round/>
            <a:headEnd/>
            <a:tailEnd/>
          </a:ln>
          <a:effectLst/>
        </p:spPr>
        <p:txBody>
          <a:bodyPr/>
          <a:lstStyle/>
          <a:p>
            <a:endParaRPr lang="en-US"/>
          </a:p>
        </p:txBody>
      </p:sp>
      <p:sp>
        <p:nvSpPr>
          <p:cNvPr id="20498" name="Line 18"/>
          <p:cNvSpPr>
            <a:spLocks noChangeShapeType="1"/>
          </p:cNvSpPr>
          <p:nvPr/>
        </p:nvSpPr>
        <p:spPr bwMode="auto">
          <a:xfrm>
            <a:off x="2133600" y="838200"/>
            <a:ext cx="152400" cy="304800"/>
          </a:xfrm>
          <a:prstGeom prst="line">
            <a:avLst/>
          </a:prstGeom>
          <a:noFill/>
          <a:ln w="9525">
            <a:solidFill>
              <a:srgbClr val="F9E4C9"/>
            </a:solidFill>
            <a:round/>
            <a:headEnd/>
            <a:tailEnd type="triangle" w="med" len="med"/>
          </a:ln>
          <a:effectLst/>
        </p:spPr>
        <p:txBody>
          <a:bodyPr/>
          <a:lstStyle/>
          <a:p>
            <a:endParaRPr lang="en-US"/>
          </a:p>
        </p:txBody>
      </p:sp>
      <p:sp>
        <p:nvSpPr>
          <p:cNvPr id="20499" name="Line 19"/>
          <p:cNvSpPr>
            <a:spLocks noChangeShapeType="1"/>
          </p:cNvSpPr>
          <p:nvPr/>
        </p:nvSpPr>
        <p:spPr bwMode="auto">
          <a:xfrm rot="-11635258">
            <a:off x="2414588" y="4708525"/>
            <a:ext cx="100012" cy="471488"/>
          </a:xfrm>
          <a:prstGeom prst="line">
            <a:avLst/>
          </a:prstGeom>
          <a:noFill/>
          <a:ln w="9525">
            <a:solidFill>
              <a:srgbClr val="F9E4C9"/>
            </a:solidFill>
            <a:round/>
            <a:headEnd/>
            <a:tailEnd type="triangle" w="med" len="med"/>
          </a:ln>
          <a:effectLst/>
        </p:spPr>
        <p:txBody>
          <a:bodyPr/>
          <a:lstStyle/>
          <a:p>
            <a:endParaRPr lang="en-US"/>
          </a:p>
        </p:txBody>
      </p:sp>
      <p:sp>
        <p:nvSpPr>
          <p:cNvPr id="20500" name="Text Box 20"/>
          <p:cNvSpPr txBox="1">
            <a:spLocks noChangeArrowheads="1"/>
          </p:cNvSpPr>
          <p:nvPr/>
        </p:nvSpPr>
        <p:spPr bwMode="auto">
          <a:xfrm>
            <a:off x="609600" y="2438400"/>
            <a:ext cx="1600200" cy="457200"/>
          </a:xfrm>
          <a:prstGeom prst="rect">
            <a:avLst/>
          </a:prstGeom>
          <a:noFill/>
          <a:ln w="9525">
            <a:noFill/>
            <a:miter lim="800000"/>
            <a:headEnd/>
            <a:tailEnd/>
          </a:ln>
          <a:effectLst/>
        </p:spPr>
        <p:txBody>
          <a:bodyPr>
            <a:spAutoFit/>
          </a:bodyPr>
          <a:lstStyle/>
          <a:p>
            <a:pPr algn="ctr" eaLnBrk="0" hangingPunct="0">
              <a:spcBef>
                <a:spcPct val="50000"/>
              </a:spcBef>
            </a:pPr>
            <a:r>
              <a:rPr lang="en-US" sz="2400">
                <a:solidFill>
                  <a:srgbClr val="FF0000"/>
                </a:solidFill>
                <a:latin typeface="Times New Roman" pitchFamily="18" charset="0"/>
              </a:rPr>
              <a:t>North Pole</a:t>
            </a:r>
          </a:p>
        </p:txBody>
      </p:sp>
      <p:sp>
        <p:nvSpPr>
          <p:cNvPr id="20501" name="Line 21"/>
          <p:cNvSpPr>
            <a:spLocks noChangeShapeType="1"/>
          </p:cNvSpPr>
          <p:nvPr/>
        </p:nvSpPr>
        <p:spPr bwMode="auto">
          <a:xfrm>
            <a:off x="2057400" y="2743200"/>
            <a:ext cx="228600" cy="76200"/>
          </a:xfrm>
          <a:prstGeom prst="line">
            <a:avLst/>
          </a:prstGeom>
          <a:noFill/>
          <a:ln w="9525">
            <a:solidFill>
              <a:srgbClr val="FF0000"/>
            </a:solidFill>
            <a:round/>
            <a:headEnd/>
            <a:tailEnd/>
          </a:ln>
          <a:effectLst/>
        </p:spPr>
        <p:txBody>
          <a:bodyPr/>
          <a:lstStyle/>
          <a:p>
            <a:endParaRPr lang="en-US"/>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52400" y="0"/>
            <a:ext cx="8534400" cy="2971800"/>
          </a:xfrm>
        </p:spPr>
        <p:txBody>
          <a:bodyPr/>
          <a:lstStyle/>
          <a:p>
            <a:r>
              <a:rPr lang="en-US" sz="4100"/>
              <a:t>Prime Meridian</a:t>
            </a:r>
            <a:br>
              <a:rPr lang="en-US" sz="4100"/>
            </a:br>
            <a:r>
              <a:rPr lang="en-US" sz="1000"/>
              <a:t/>
            </a:r>
            <a:br>
              <a:rPr lang="en-US" sz="1000"/>
            </a:br>
            <a:r>
              <a:rPr lang="en-US" sz="2800"/>
              <a:t>The Prime Meridian (0</a:t>
            </a:r>
            <a:r>
              <a:rPr lang="en-US" sz="2800">
                <a:cs typeface="Times New Roman" pitchFamily="18" charset="0"/>
              </a:rPr>
              <a:t>°) and the 180° line split the earth into the Western Hemisphere and Eastern Hemisphere.</a:t>
            </a:r>
            <a:r>
              <a:rPr lang="en-US" sz="200">
                <a:cs typeface="Times New Roman" pitchFamily="18" charset="0"/>
              </a:rPr>
              <a:t/>
            </a:r>
            <a:br>
              <a:rPr lang="en-US" sz="200">
                <a:cs typeface="Times New Roman" pitchFamily="18" charset="0"/>
              </a:rPr>
            </a:br>
            <a:r>
              <a:rPr lang="en-US" sz="200">
                <a:cs typeface="Times New Roman" pitchFamily="18" charset="0"/>
              </a:rPr>
              <a:t/>
            </a:r>
            <a:br>
              <a:rPr lang="en-US" sz="200">
                <a:cs typeface="Times New Roman" pitchFamily="18" charset="0"/>
              </a:rPr>
            </a:br>
            <a:r>
              <a:rPr lang="en-US" sz="800">
                <a:cs typeface="Times New Roman" pitchFamily="18" charset="0"/>
              </a:rPr>
              <a:t/>
            </a:r>
            <a:br>
              <a:rPr lang="en-US" sz="800">
                <a:cs typeface="Times New Roman" pitchFamily="18" charset="0"/>
              </a:rPr>
            </a:br>
            <a:r>
              <a:rPr lang="en-US" sz="2400">
                <a:cs typeface="Times New Roman" pitchFamily="18" charset="0"/>
              </a:rPr>
              <a:t> </a:t>
            </a:r>
            <a:r>
              <a:rPr lang="en-US" sz="2400" b="1"/>
              <a:t>Prime Meridian</a:t>
            </a:r>
            <a:br>
              <a:rPr lang="en-US" sz="2400" b="1"/>
            </a:br>
            <a:r>
              <a:rPr lang="en-US" sz="2400">
                <a:cs typeface="Times New Roman" pitchFamily="18" charset="0"/>
              </a:rPr>
              <a:t> </a:t>
            </a:r>
            <a:r>
              <a:rPr lang="en-US" sz="2400"/>
              <a:t/>
            </a:r>
            <a:br>
              <a:rPr lang="en-US" sz="2400"/>
            </a:br>
            <a:endParaRPr lang="en-US" sz="2400"/>
          </a:p>
        </p:txBody>
      </p:sp>
      <p:sp>
        <p:nvSpPr>
          <p:cNvPr id="22531" name="Rectangle 3"/>
          <p:cNvSpPr>
            <a:spLocks noGrp="1" noChangeArrowheads="1"/>
          </p:cNvSpPr>
          <p:nvPr>
            <p:ph type="body" sz="half" idx="1"/>
          </p:nvPr>
        </p:nvSpPr>
        <p:spPr>
          <a:xfrm>
            <a:off x="457200" y="3276600"/>
            <a:ext cx="2339975" cy="1341438"/>
          </a:xfrm>
        </p:spPr>
        <p:txBody>
          <a:bodyPr/>
          <a:lstStyle/>
          <a:p>
            <a:pPr>
              <a:buFontTx/>
              <a:buNone/>
            </a:pPr>
            <a:r>
              <a:rPr lang="en-US" sz="2400" b="1"/>
              <a:t>    Western Hemisphere</a:t>
            </a:r>
          </a:p>
        </p:txBody>
      </p:sp>
      <p:sp>
        <p:nvSpPr>
          <p:cNvPr id="22532" name="Rectangle 4"/>
          <p:cNvSpPr>
            <a:spLocks noGrp="1" noChangeArrowheads="1"/>
          </p:cNvSpPr>
          <p:nvPr>
            <p:ph type="body" sz="half" idx="2"/>
          </p:nvPr>
        </p:nvSpPr>
        <p:spPr>
          <a:xfrm>
            <a:off x="228600" y="3429000"/>
            <a:ext cx="8686800" cy="3352800"/>
          </a:xfrm>
        </p:spPr>
        <p:txBody>
          <a:bodyPr/>
          <a:lstStyle/>
          <a:p>
            <a:pPr>
              <a:lnSpc>
                <a:spcPct val="90000"/>
              </a:lnSpc>
              <a:spcBef>
                <a:spcPct val="50000"/>
              </a:spcBef>
              <a:buFontTx/>
              <a:buNone/>
            </a:pPr>
            <a:r>
              <a:rPr lang="en-US" sz="2000" b="1"/>
              <a:t>    							                </a:t>
            </a:r>
            <a:r>
              <a:rPr lang="en-US" sz="2400" b="1"/>
              <a:t>Eastern 							             Hemisphere</a:t>
            </a:r>
          </a:p>
          <a:p>
            <a:pPr>
              <a:lnSpc>
                <a:spcPct val="90000"/>
              </a:lnSpc>
              <a:spcBef>
                <a:spcPct val="50000"/>
              </a:spcBef>
              <a:buFontTx/>
              <a:buNone/>
            </a:pPr>
            <a:endParaRPr lang="en-US" sz="2000" b="1"/>
          </a:p>
          <a:p>
            <a:pPr>
              <a:lnSpc>
                <a:spcPct val="90000"/>
              </a:lnSpc>
              <a:spcBef>
                <a:spcPct val="50000"/>
              </a:spcBef>
              <a:buFontTx/>
              <a:buNone/>
            </a:pPr>
            <a:endParaRPr lang="en-US" sz="2000" b="1"/>
          </a:p>
          <a:p>
            <a:pPr>
              <a:lnSpc>
                <a:spcPct val="90000"/>
              </a:lnSpc>
              <a:spcBef>
                <a:spcPct val="50000"/>
              </a:spcBef>
              <a:buFontTx/>
              <a:buNone/>
            </a:pPr>
            <a:endParaRPr lang="en-US" sz="2000" b="1"/>
          </a:p>
          <a:p>
            <a:pPr>
              <a:lnSpc>
                <a:spcPct val="90000"/>
              </a:lnSpc>
              <a:spcBef>
                <a:spcPct val="50000"/>
              </a:spcBef>
              <a:buFontTx/>
              <a:buNone/>
            </a:pPr>
            <a:r>
              <a:rPr lang="en-US" sz="2400"/>
              <a:t>     Places located east of the Prime Meridian have an east longitude (E) address.  Places located west of the Prime Meridian have a west longitude (W) address.</a:t>
            </a:r>
            <a:endParaRPr lang="en-US" sz="2000" b="1"/>
          </a:p>
          <a:p>
            <a:pPr>
              <a:lnSpc>
                <a:spcPct val="90000"/>
              </a:lnSpc>
              <a:buFontTx/>
              <a:buNone/>
            </a:pPr>
            <a:endParaRPr lang="en-US" sz="2400"/>
          </a:p>
        </p:txBody>
      </p:sp>
      <p:sp>
        <p:nvSpPr>
          <p:cNvPr id="22533" name="AutoShape 5"/>
          <p:cNvSpPr>
            <a:spLocks noChangeArrowheads="1"/>
          </p:cNvSpPr>
          <p:nvPr/>
        </p:nvSpPr>
        <p:spPr bwMode="auto">
          <a:xfrm>
            <a:off x="4448175" y="2286000"/>
            <a:ext cx="381000" cy="457200"/>
          </a:xfrm>
          <a:prstGeom prst="downArrow">
            <a:avLst>
              <a:gd name="adj1" fmla="val 50000"/>
              <a:gd name="adj2" fmla="val 30000"/>
            </a:avLst>
          </a:prstGeom>
          <a:solidFill>
            <a:srgbClr val="CC3300"/>
          </a:solidFill>
          <a:ln w="9525">
            <a:solidFill>
              <a:schemeClr val="tx1"/>
            </a:solidFill>
            <a:miter lim="800000"/>
            <a:headEnd/>
            <a:tailEnd/>
          </a:ln>
          <a:effectLst/>
        </p:spPr>
        <p:txBody>
          <a:bodyPr wrap="none" anchor="ctr"/>
          <a:lstStyle/>
          <a:p>
            <a:endParaRPr lang="en-US"/>
          </a:p>
        </p:txBody>
      </p:sp>
      <p:sp>
        <p:nvSpPr>
          <p:cNvPr id="22534" name="AutoShape 6"/>
          <p:cNvSpPr>
            <a:spLocks noChangeArrowheads="1"/>
          </p:cNvSpPr>
          <p:nvPr/>
        </p:nvSpPr>
        <p:spPr bwMode="auto">
          <a:xfrm>
            <a:off x="6019800" y="3657600"/>
            <a:ext cx="609600" cy="457200"/>
          </a:xfrm>
          <a:prstGeom prst="leftArrow">
            <a:avLst>
              <a:gd name="adj1" fmla="val 50000"/>
              <a:gd name="adj2" fmla="val 33333"/>
            </a:avLst>
          </a:prstGeom>
          <a:solidFill>
            <a:srgbClr val="CC3300"/>
          </a:solidFill>
          <a:ln w="9525">
            <a:solidFill>
              <a:schemeClr val="tx1"/>
            </a:solidFill>
            <a:miter lim="800000"/>
            <a:headEnd/>
            <a:tailEnd/>
          </a:ln>
          <a:effectLst/>
        </p:spPr>
        <p:txBody>
          <a:bodyPr wrap="none" anchor="ctr"/>
          <a:lstStyle/>
          <a:p>
            <a:endParaRPr lang="en-US"/>
          </a:p>
        </p:txBody>
      </p:sp>
      <p:sp>
        <p:nvSpPr>
          <p:cNvPr id="22535" name="AutoShape 7"/>
          <p:cNvSpPr>
            <a:spLocks noChangeArrowheads="1"/>
          </p:cNvSpPr>
          <p:nvPr/>
        </p:nvSpPr>
        <p:spPr bwMode="auto">
          <a:xfrm>
            <a:off x="2438400" y="3581400"/>
            <a:ext cx="609600" cy="457200"/>
          </a:xfrm>
          <a:prstGeom prst="rightArrow">
            <a:avLst>
              <a:gd name="adj1" fmla="val 50000"/>
              <a:gd name="adj2" fmla="val 33333"/>
            </a:avLst>
          </a:prstGeom>
          <a:solidFill>
            <a:srgbClr val="CC3300"/>
          </a:solidFill>
          <a:ln w="9525">
            <a:solidFill>
              <a:schemeClr val="tx1"/>
            </a:solidFill>
            <a:miter lim="800000"/>
            <a:headEnd/>
            <a:tailEnd/>
          </a:ln>
          <a:effectLst/>
        </p:spPr>
        <p:txBody>
          <a:bodyPr wrap="none" anchor="ctr"/>
          <a:lstStyle/>
          <a:p>
            <a:endParaRPr lang="en-US"/>
          </a:p>
        </p:txBody>
      </p:sp>
      <p:pic>
        <p:nvPicPr>
          <p:cNvPr id="22536" name="Picture 8" descr="PrimMer"/>
          <p:cNvPicPr>
            <a:picLocks noChangeAspect="1" noChangeArrowheads="1"/>
          </p:cNvPicPr>
          <p:nvPr/>
        </p:nvPicPr>
        <p:blipFill>
          <a:blip r:embed="rId3" cstate="print"/>
          <a:srcRect/>
          <a:stretch>
            <a:fillRect/>
          </a:stretch>
        </p:blipFill>
        <p:spPr bwMode="auto">
          <a:xfrm>
            <a:off x="3305175" y="2819400"/>
            <a:ext cx="2638425" cy="2705100"/>
          </a:xfrm>
          <a:prstGeom prst="rect">
            <a:avLst/>
          </a:prstGeom>
          <a:noFill/>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solidFill>
            <a:srgbClr val="FFFF00"/>
          </a:solidFill>
        </p:spPr>
        <p:txBody>
          <a:bodyPr/>
          <a:lstStyle/>
          <a:p>
            <a:r>
              <a:rPr lang="en-US" sz="4000"/>
              <a:t>INTERNATIONAL DATE LINE</a:t>
            </a:r>
            <a:br>
              <a:rPr lang="en-US" sz="4000"/>
            </a:br>
            <a:r>
              <a:rPr lang="en-US" sz="4000"/>
              <a:t>180</a:t>
            </a:r>
            <a:r>
              <a:rPr lang="en-US" sz="4000">
                <a:cs typeface="Arial" charset="0"/>
              </a:rPr>
              <a:t>°</a:t>
            </a:r>
          </a:p>
        </p:txBody>
      </p:sp>
      <p:sp>
        <p:nvSpPr>
          <p:cNvPr id="56323" name="Rectangle 3"/>
          <p:cNvSpPr>
            <a:spLocks noGrp="1" noChangeArrowheads="1"/>
          </p:cNvSpPr>
          <p:nvPr>
            <p:ph type="body" idx="1"/>
          </p:nvPr>
        </p:nvSpPr>
        <p:spPr/>
        <p:txBody>
          <a:bodyPr/>
          <a:lstStyle/>
          <a:p>
            <a:pPr>
              <a:lnSpc>
                <a:spcPct val="80000"/>
              </a:lnSpc>
            </a:pPr>
            <a:r>
              <a:rPr lang="en-US" sz="2000" b="1">
                <a:latin typeface="Arial Rounded MT Bold" pitchFamily="34" charset="0"/>
              </a:rPr>
              <a:t>SEPARATES 2 CALENDAR DAYS.</a:t>
            </a:r>
          </a:p>
          <a:p>
            <a:pPr>
              <a:lnSpc>
                <a:spcPct val="80000"/>
              </a:lnSpc>
              <a:buFontTx/>
              <a:buNone/>
            </a:pPr>
            <a:endParaRPr lang="en-US" sz="2000" b="1">
              <a:latin typeface="Arial Rounded MT Bold" pitchFamily="34" charset="0"/>
            </a:endParaRPr>
          </a:p>
          <a:p>
            <a:pPr>
              <a:lnSpc>
                <a:spcPct val="80000"/>
              </a:lnSpc>
              <a:buFontTx/>
              <a:buNone/>
            </a:pPr>
            <a:endParaRPr lang="en-US" sz="2000" b="1">
              <a:latin typeface="Arial Rounded MT Bold" pitchFamily="34" charset="0"/>
            </a:endParaRPr>
          </a:p>
          <a:p>
            <a:pPr>
              <a:lnSpc>
                <a:spcPct val="80000"/>
              </a:lnSpc>
              <a:buFontTx/>
              <a:buNone/>
            </a:pPr>
            <a:endParaRPr lang="en-US" sz="2000" b="1">
              <a:latin typeface="Arial Rounded MT Bold" pitchFamily="34" charset="0"/>
            </a:endParaRPr>
          </a:p>
          <a:p>
            <a:pPr>
              <a:lnSpc>
                <a:spcPct val="80000"/>
              </a:lnSpc>
              <a:buFontTx/>
              <a:buNone/>
            </a:pPr>
            <a:endParaRPr lang="en-US" sz="2000" b="1">
              <a:latin typeface="Arial Rounded MT Bold" pitchFamily="34" charset="0"/>
            </a:endParaRPr>
          </a:p>
          <a:p>
            <a:pPr>
              <a:lnSpc>
                <a:spcPct val="80000"/>
              </a:lnSpc>
              <a:buFontTx/>
              <a:buNone/>
            </a:pPr>
            <a:r>
              <a:rPr lang="en-US" sz="2000" b="1">
                <a:latin typeface="Arial Rounded MT Bold" pitchFamily="34" charset="0"/>
              </a:rPr>
              <a:t>America to Asia – gain a day</a:t>
            </a:r>
          </a:p>
          <a:p>
            <a:pPr>
              <a:lnSpc>
                <a:spcPct val="80000"/>
              </a:lnSpc>
              <a:buFontTx/>
              <a:buNone/>
            </a:pPr>
            <a:r>
              <a:rPr lang="en-US" sz="2000" b="1">
                <a:latin typeface="Arial Rounded MT Bold" pitchFamily="34" charset="0"/>
              </a:rPr>
              <a:t>Asia to America – lose a day</a:t>
            </a:r>
          </a:p>
        </p:txBody>
      </p:sp>
      <p:pic>
        <p:nvPicPr>
          <p:cNvPr id="56325" name="Picture 5" descr="A4indate"/>
          <p:cNvPicPr>
            <a:picLocks noChangeAspect="1" noChangeArrowheads="1"/>
          </p:cNvPicPr>
          <p:nvPr/>
        </p:nvPicPr>
        <p:blipFill>
          <a:blip r:embed="rId3" cstate="print"/>
          <a:srcRect/>
          <a:stretch>
            <a:fillRect/>
          </a:stretch>
        </p:blipFill>
        <p:spPr bwMode="auto">
          <a:xfrm>
            <a:off x="4343400" y="2057400"/>
            <a:ext cx="3911600" cy="40894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Rectangle 5"/>
          <p:cNvSpPr>
            <a:spLocks noGrp="1" noChangeArrowheads="1"/>
          </p:cNvSpPr>
          <p:nvPr>
            <p:ph type="title"/>
          </p:nvPr>
        </p:nvSpPr>
        <p:spPr/>
        <p:txBody>
          <a:bodyPr/>
          <a:lstStyle/>
          <a:p>
            <a:r>
              <a:rPr lang="en-US" sz="4000"/>
              <a:t>By combining latitude and longitude, any location can be pinpointed</a:t>
            </a:r>
          </a:p>
        </p:txBody>
      </p:sp>
      <p:pic>
        <p:nvPicPr>
          <p:cNvPr id="37892" name="Picture 4" descr="lat_long"/>
          <p:cNvPicPr>
            <a:picLocks noChangeAspect="1" noChangeArrowheads="1"/>
          </p:cNvPicPr>
          <p:nvPr>
            <p:ph idx="1"/>
          </p:nvPr>
        </p:nvPicPr>
        <p:blipFill>
          <a:blip r:embed="rId2" cstate="print"/>
          <a:srcRect/>
          <a:stretch>
            <a:fillRect/>
          </a:stretch>
        </p:blipFill>
        <p:spPr>
          <a:xfrm>
            <a:off x="838200" y="2057400"/>
            <a:ext cx="7172325" cy="3995738"/>
          </a:xfrm>
          <a:noFill/>
          <a:ln/>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TotalTime>
  <Words>1101</Words>
  <Application>Microsoft Office PowerPoint</Application>
  <PresentationFormat>On-screen Show (4:3)</PresentationFormat>
  <Paragraphs>184</Paragraphs>
  <Slides>21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Times New Roman</vt:lpstr>
      <vt:lpstr>Arial Rounded MT Bold</vt:lpstr>
      <vt:lpstr>Verdana</vt:lpstr>
      <vt:lpstr>Default Design</vt:lpstr>
      <vt:lpstr>Latitude and Longitude</vt:lpstr>
      <vt:lpstr>Latitude lines run east/west but they measure north or south of the equator (0°) splitting the earth into the Northern Hemisphere and Southern Hemisphere.   </vt:lpstr>
      <vt:lpstr>Latitude   North Pole                     South Pole</vt:lpstr>
      <vt:lpstr>      Latitude  The North Pole  is at 90° N                 The South Pole  is at 90° S </vt:lpstr>
      <vt:lpstr>Longitude               Lines of longitude begin       at the Prime Meridian.   </vt:lpstr>
      <vt:lpstr> Longitude</vt:lpstr>
      <vt:lpstr>Prime Meridian  The Prime Meridian (0°) and the 180° line split the earth into the Western Hemisphere and Eastern Hemisphere.    Prime Meridian   </vt:lpstr>
      <vt:lpstr>INTERNATIONAL DATE LINE 180°</vt:lpstr>
      <vt:lpstr>By combining latitude and longitude, any location can be pinpointed</vt:lpstr>
      <vt:lpstr>A location’s coordinates (____° N or S, ____ ° E or W)</vt:lpstr>
      <vt:lpstr>Application   N</vt:lpstr>
      <vt:lpstr>Fractions of a Degree</vt:lpstr>
      <vt:lpstr>LONGITUDE AND TIME</vt:lpstr>
      <vt:lpstr>Greenwich, England is the logical starting point for time zones</vt:lpstr>
      <vt:lpstr>ANOTHER CHEESY SAYING</vt:lpstr>
      <vt:lpstr>East Increase – West Less (1 hr per l5°)</vt:lpstr>
      <vt:lpstr>Earth rotates west to east  Solar time is based on the position of the sun NIGHT IS FALLING ON EARTH</vt:lpstr>
      <vt:lpstr>Slide 18</vt:lpstr>
      <vt:lpstr>Slide 19</vt:lpstr>
      <vt:lpstr>Slide 20</vt:lpstr>
      <vt:lpstr>Slide 21</vt:lpstr>
    </vt:vector>
  </TitlesOfParts>
  <Company>pufsd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default</dc:creator>
  <cp:lastModifiedBy>043delagarzal</cp:lastModifiedBy>
  <cp:revision>5</cp:revision>
  <dcterms:created xsi:type="dcterms:W3CDTF">2005-09-15T18:43:21Z</dcterms:created>
  <dcterms:modified xsi:type="dcterms:W3CDTF">2011-09-07T14:02:48Z</dcterms:modified>
</cp:coreProperties>
</file>